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146845318" r:id="rId5"/>
    <p:sldId id="2146845283" r:id="rId6"/>
    <p:sldId id="2146845319" r:id="rId7"/>
    <p:sldId id="2146845320" r:id="rId8"/>
    <p:sldId id="2146845322" r:id="rId9"/>
    <p:sldId id="2146845328" r:id="rId10"/>
    <p:sldId id="2146845329" r:id="rId11"/>
    <p:sldId id="2146845330" r:id="rId12"/>
    <p:sldId id="2146845326" r:id="rId13"/>
    <p:sldId id="214684532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2320DF-1ED0-4320-945F-52A7F18CD52D}">
          <p14:sldIdLst>
            <p14:sldId id="2146845318"/>
            <p14:sldId id="2146845283"/>
            <p14:sldId id="2146845319"/>
            <p14:sldId id="2146845320"/>
            <p14:sldId id="2146845322"/>
            <p14:sldId id="2146845328"/>
            <p14:sldId id="2146845329"/>
            <p14:sldId id="2146845330"/>
            <p14:sldId id="2146845326"/>
            <p14:sldId id="2146845325"/>
          </p14:sldIdLst>
        </p14:section>
        <p14:section name="Appendix" id="{F5DAF470-FE94-40D4-8BC0-E412941AF82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gel, Emily" initials="VE" lastIdx="2" clrIdx="0">
    <p:extLst>
      <p:ext uri="{19B8F6BF-5375-455C-9EA6-DF929625EA0E}">
        <p15:presenceInfo xmlns:p15="http://schemas.microsoft.com/office/powerpoint/2012/main" userId="S::emily.vogel@accenture.com::deb78581-8a9b-4aa7-be8f-811a96c07d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01"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8D96E-8D5E-4AD9-897A-718F77888840}" type="datetimeFigureOut">
              <a:rPr lang="en-US" smtClean="0"/>
              <a:t>5/2/2021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D58D6-979B-4153-AADD-C698872D6C4C}" type="slidenum">
              <a:rPr lang="en-US" smtClean="0"/>
              <a:t>‹#›</a:t>
            </a:fld>
            <a:endParaRPr lang="en-US"/>
          </a:p>
        </p:txBody>
      </p:sp>
    </p:spTree>
    <p:extLst>
      <p:ext uri="{BB962C8B-B14F-4D97-AF65-F5344CB8AC3E}">
        <p14:creationId xmlns:p14="http://schemas.microsoft.com/office/powerpoint/2010/main" val="98333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discuss the use of deep learning models for chest x-ray disease diagnosis</a:t>
            </a:r>
          </a:p>
          <a:p>
            <a:r>
              <a:rPr lang="en-US" dirty="0"/>
              <a:t>We performed this classification using a multitude of models for comparison between binary pneumonia classification and multilabel classification</a:t>
            </a:r>
          </a:p>
          <a:p>
            <a:r>
              <a:rPr lang="en-US" dirty="0"/>
              <a:t>One novel approach we took was building a model which used multiple views and incorporated data from the EHR in an attempt to provide better classification performance</a:t>
            </a:r>
          </a:p>
          <a:p>
            <a:endParaRPr lang="en-US" dirty="0"/>
          </a:p>
        </p:txBody>
      </p:sp>
      <p:sp>
        <p:nvSpPr>
          <p:cNvPr id="4" name="Slide Number Placeholder 3"/>
          <p:cNvSpPr>
            <a:spLocks noGrp="1"/>
          </p:cNvSpPr>
          <p:nvPr>
            <p:ph type="sldNum" sz="quarter" idx="5"/>
          </p:nvPr>
        </p:nvSpPr>
        <p:spPr/>
        <p:txBody>
          <a:bodyPr/>
          <a:lstStyle/>
          <a:p>
            <a:fld id="{FEFD58D6-979B-4153-AADD-C698872D6C4C}" type="slidenum">
              <a:rPr lang="en-US" smtClean="0"/>
              <a:t>1</a:t>
            </a:fld>
            <a:endParaRPr lang="en-US"/>
          </a:p>
        </p:txBody>
      </p:sp>
    </p:spTree>
    <p:extLst>
      <p:ext uri="{BB962C8B-B14F-4D97-AF65-F5344CB8AC3E}">
        <p14:creationId xmlns:p14="http://schemas.microsoft.com/office/powerpoint/2010/main" val="279013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provide a brief overview of the drive and need for x-ray classification using deep learning techniques</a:t>
            </a:r>
          </a:p>
          <a:p>
            <a:r>
              <a:rPr lang="en-US" dirty="0"/>
              <a:t>We will provide an overview of the approach we took, how we handled the data, and ultimately the models we built to classify the data</a:t>
            </a:r>
          </a:p>
          <a:p>
            <a:r>
              <a:rPr lang="en-US" dirty="0"/>
              <a:t>We then compare the models and results and find opportunities for improvement and optimization</a:t>
            </a:r>
          </a:p>
        </p:txBody>
      </p:sp>
      <p:sp>
        <p:nvSpPr>
          <p:cNvPr id="4" name="Slide Number Placeholder 3"/>
          <p:cNvSpPr>
            <a:spLocks noGrp="1"/>
          </p:cNvSpPr>
          <p:nvPr>
            <p:ph type="sldNum" sz="quarter" idx="5"/>
          </p:nvPr>
        </p:nvSpPr>
        <p:spPr/>
        <p:txBody>
          <a:bodyPr/>
          <a:lstStyle/>
          <a:p>
            <a:fld id="{FEFD58D6-979B-4153-AADD-C698872D6C4C}" type="slidenum">
              <a:rPr lang="en-US" smtClean="0"/>
              <a:t>2</a:t>
            </a:fld>
            <a:endParaRPr lang="en-US"/>
          </a:p>
        </p:txBody>
      </p:sp>
    </p:spTree>
    <p:extLst>
      <p:ext uri="{BB962C8B-B14F-4D97-AF65-F5344CB8AC3E}">
        <p14:creationId xmlns:p14="http://schemas.microsoft.com/office/powerpoint/2010/main" val="113239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 X-rays are very common and prevalent, and are a widely-used tool. In some countries, such as the UK, a large amount of money is spent on x-rays and readings by radiologists. Historically the process to read x-ray images has been on the order of 1-2 days, and there is lots of error</a:t>
            </a:r>
          </a:p>
          <a:p>
            <a:endParaRPr lang="en-US" dirty="0"/>
          </a:p>
          <a:p>
            <a:r>
              <a:rPr lang="en-US" dirty="0"/>
              <a:t>With deep learning techniques we can reduce error with well-trained models, provide faster turnaround, and reduce the expense of having a radiologist read the x-ray to provide a diagnosis. Such models can also provide value in areas in which radiologists are not available or are too expensive, such as developing countries.</a:t>
            </a:r>
          </a:p>
          <a:p>
            <a:endParaRPr lang="en-US" dirty="0"/>
          </a:p>
          <a:p>
            <a:r>
              <a:rPr lang="en-US" dirty="0"/>
              <a:t>Overall, deep learning models can become a tool in providers toolbelts to provide faster, cheaper, and more accurate services to patients.</a:t>
            </a:r>
          </a:p>
          <a:p>
            <a:endParaRPr lang="en-US" dirty="0"/>
          </a:p>
          <a:p>
            <a:endParaRPr lang="en-US" dirty="0"/>
          </a:p>
          <a:p>
            <a:endParaRPr lang="en-US" dirty="0"/>
          </a:p>
          <a:p>
            <a:r>
              <a:rPr lang="en-US" dirty="0"/>
              <a:t>Source: https://www.privatehealth.co.uk/conditions-and-treatments/chest-x-ray/costs/</a:t>
            </a:r>
          </a:p>
          <a:p>
            <a:endParaRPr lang="en-US" dirty="0"/>
          </a:p>
          <a:p>
            <a:r>
              <a:rPr lang="en-US" dirty="0"/>
              <a:t>https://rosettaradiology.com/rosetta-radiology-blog/how-long-does-it-take-to-get-test-results-for-a-procedure/#:~:text=In%20an%20emergency%2C%20the%20test,be%20reviewed%20with%20your%20radiologist.</a:t>
            </a:r>
          </a:p>
          <a:p>
            <a:endParaRPr lang="en-US" dirty="0"/>
          </a:p>
          <a:p>
            <a:r>
              <a:rPr lang="en-US" dirty="0"/>
              <a:t>https://www.ajronline.org/doi/full/10.2214/AJR.12.10375#:~:text=CONCLUSION.,practice%20averaging%203%E2%80%935%25.</a:t>
            </a:r>
          </a:p>
          <a:p>
            <a:endParaRPr lang="en-US" dirty="0"/>
          </a:p>
          <a:p>
            <a:r>
              <a:rPr lang="en-US" dirty="0"/>
              <a:t>Why 25 – 35% - There are 4 steps in radiology - Physical Imaging – Image processing – Reading by Radiology – Diagnosis classification and report generation</a:t>
            </a:r>
          </a:p>
        </p:txBody>
      </p:sp>
      <p:sp>
        <p:nvSpPr>
          <p:cNvPr id="4" name="Slide Number Placeholder 3"/>
          <p:cNvSpPr>
            <a:spLocks noGrp="1"/>
          </p:cNvSpPr>
          <p:nvPr>
            <p:ph type="sldNum" sz="quarter" idx="5"/>
          </p:nvPr>
        </p:nvSpPr>
        <p:spPr/>
        <p:txBody>
          <a:bodyPr/>
          <a:lstStyle/>
          <a:p>
            <a:fld id="{FEFD58D6-979B-4153-AADD-C698872D6C4C}" type="slidenum">
              <a:rPr lang="en-US" smtClean="0"/>
              <a:t>3</a:t>
            </a:fld>
            <a:endParaRPr lang="en-US"/>
          </a:p>
        </p:txBody>
      </p:sp>
    </p:spTree>
    <p:extLst>
      <p:ext uri="{BB962C8B-B14F-4D97-AF65-F5344CB8AC3E}">
        <p14:creationId xmlns:p14="http://schemas.microsoft.com/office/powerpoint/2010/main" val="31332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followed a multistep approach to classify the x-rays and classify the results</a:t>
            </a:r>
          </a:p>
          <a:p>
            <a:r>
              <a:rPr lang="en-US" dirty="0"/>
              <a:t>First we gathered data, processed, chose the metrics to use for comparison and analysis, built the models – a simple CNN model, an Extended CNN model incorporating additional data beyond the other models, and a </a:t>
            </a:r>
            <a:r>
              <a:rPr lang="en-US" dirty="0" err="1"/>
              <a:t>ResNet</a:t>
            </a:r>
            <a:r>
              <a:rPr lang="en-US" dirty="0"/>
              <a:t> and </a:t>
            </a:r>
            <a:r>
              <a:rPr lang="en-US" dirty="0" err="1"/>
              <a:t>DenseNet</a:t>
            </a:r>
            <a:r>
              <a:rPr lang="en-US" dirty="0"/>
              <a:t> model in the hopes of replicating results by other researchers using those same models and to provide a point of comparison for our new extended CNN model. We built and trained models for binary classification of pneumonia, and multi-label classification of all pathologies in the dataset. Finally, we </a:t>
            </a:r>
            <a:r>
              <a:rPr lang="en-US" dirty="0" err="1"/>
              <a:t>analayzed</a:t>
            </a:r>
            <a:r>
              <a:rPr lang="en-US" dirty="0"/>
              <a:t> the performance of our model against the evaluation metrics we had decided on earlier. </a:t>
            </a:r>
          </a:p>
          <a:p>
            <a:r>
              <a:rPr lang="en-US" dirty="0"/>
              <a:t>Metric identification: Accuracy, AUC, and F1 to be used for comparison between models, and between results from other researchers</a:t>
            </a:r>
          </a:p>
        </p:txBody>
      </p:sp>
      <p:sp>
        <p:nvSpPr>
          <p:cNvPr id="4" name="Slide Number Placeholder 3"/>
          <p:cNvSpPr>
            <a:spLocks noGrp="1"/>
          </p:cNvSpPr>
          <p:nvPr>
            <p:ph type="sldNum" sz="quarter" idx="5"/>
          </p:nvPr>
        </p:nvSpPr>
        <p:spPr/>
        <p:txBody>
          <a:bodyPr/>
          <a:lstStyle/>
          <a:p>
            <a:fld id="{FEFD58D6-979B-4153-AADD-C698872D6C4C}" type="slidenum">
              <a:rPr lang="en-US" smtClean="0"/>
              <a:t>4</a:t>
            </a:fld>
            <a:endParaRPr lang="en-US"/>
          </a:p>
        </p:txBody>
      </p:sp>
    </p:spTree>
    <p:extLst>
      <p:ext uri="{BB962C8B-B14F-4D97-AF65-F5344CB8AC3E}">
        <p14:creationId xmlns:p14="http://schemas.microsoft.com/office/powerpoint/2010/main" val="202584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a:t>
            </a:r>
            <a:r>
              <a:rPr lang="en-US" dirty="0" err="1"/>
              <a:t>CheXpert</a:t>
            </a:r>
            <a:r>
              <a:rPr lang="en-US" dirty="0"/>
              <a:t> dataset, composed of many labeled x-ray images for 14 pathologies. The labels were determined by analyzing and extracting information from x-ray readings. For testing and training purposes, we used a subset of this overall dataset. We used different datasets for our binary and multilabel models. </a:t>
            </a:r>
          </a:p>
          <a:p>
            <a:r>
              <a:rPr lang="en-US" dirty="0"/>
              <a:t>Largest blocker in resources was dataset loading when training the model. Dataset sizes were increased to the maximum in which we could still run a reasonable number of epochs on google </a:t>
            </a:r>
            <a:r>
              <a:rPr lang="en-US" dirty="0" err="1"/>
              <a:t>colab</a:t>
            </a:r>
            <a:r>
              <a:rPr lang="en-US" dirty="0"/>
              <a:t> and see a loss plateau under the resource limitations in </a:t>
            </a:r>
            <a:r>
              <a:rPr lang="en-US" dirty="0" err="1"/>
              <a:t>colab</a:t>
            </a:r>
            <a:endParaRPr lang="en-US" dirty="0"/>
          </a:p>
          <a:p>
            <a:r>
              <a:rPr lang="en-US" dirty="0"/>
              <a:t>We also standardized these images for use in our models and downscaled to improve processing and allow for feeding into the model</a:t>
            </a:r>
          </a:p>
        </p:txBody>
      </p:sp>
      <p:sp>
        <p:nvSpPr>
          <p:cNvPr id="4" name="Slide Number Placeholder 3"/>
          <p:cNvSpPr>
            <a:spLocks noGrp="1"/>
          </p:cNvSpPr>
          <p:nvPr>
            <p:ph type="sldNum" sz="quarter" idx="5"/>
          </p:nvPr>
        </p:nvSpPr>
        <p:spPr/>
        <p:txBody>
          <a:bodyPr/>
          <a:lstStyle/>
          <a:p>
            <a:fld id="{FEFD58D6-979B-4153-AADD-C698872D6C4C}" type="slidenum">
              <a:rPr lang="en-US" smtClean="0"/>
              <a:t>5</a:t>
            </a:fld>
            <a:endParaRPr lang="en-US"/>
          </a:p>
        </p:txBody>
      </p:sp>
    </p:spTree>
    <p:extLst>
      <p:ext uri="{BB962C8B-B14F-4D97-AF65-F5344CB8AC3E}">
        <p14:creationId xmlns:p14="http://schemas.microsoft.com/office/powerpoint/2010/main" val="297055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CNN provides a baseline</a:t>
            </a:r>
          </a:p>
          <a:p>
            <a:r>
              <a:rPr lang="en-US" dirty="0"/>
              <a:t>Standard structure with 3 2d layers and each layer is followed by a max pool layer and </a:t>
            </a:r>
            <a:r>
              <a:rPr lang="en-US" dirty="0" err="1"/>
              <a:t>relu</a:t>
            </a:r>
            <a:r>
              <a:rPr lang="en-US" dirty="0"/>
              <a:t> activation. </a:t>
            </a:r>
          </a:p>
          <a:p>
            <a:endParaRPr lang="en-US" dirty="0"/>
          </a:p>
          <a:p>
            <a:r>
              <a:rPr lang="en-US" dirty="0" err="1"/>
              <a:t>ResNet</a:t>
            </a:r>
            <a:r>
              <a:rPr lang="en-US" dirty="0"/>
              <a:t> and </a:t>
            </a:r>
            <a:r>
              <a:rPr lang="en-US" dirty="0" err="1"/>
              <a:t>DenseNet</a:t>
            </a:r>
            <a:r>
              <a:rPr lang="en-US" dirty="0"/>
              <a:t> are approaches taken by other researchers. Used to replicate existing studies, and provide a performance comparison to the new extended model we built. They are designed to allow for training deeper neural networks, which provide better results on image classification tasks. They take different approaches for doing so, but have both been used to </a:t>
            </a:r>
            <a:r>
              <a:rPr lang="en-US" dirty="0" err="1"/>
              <a:t>xlassify</a:t>
            </a:r>
            <a:r>
              <a:rPr lang="en-US" dirty="0"/>
              <a:t> x-ray images. </a:t>
            </a:r>
          </a:p>
          <a:p>
            <a:endParaRPr lang="en-US" dirty="0"/>
          </a:p>
          <a:p>
            <a:r>
              <a:rPr lang="en-US" dirty="0"/>
              <a:t>Simple CNN, </a:t>
            </a:r>
            <a:r>
              <a:rPr lang="en-US" dirty="0" err="1"/>
              <a:t>ResNet</a:t>
            </a:r>
            <a:r>
              <a:rPr lang="en-US" dirty="0"/>
              <a:t>, and </a:t>
            </a:r>
            <a:r>
              <a:rPr lang="en-US" dirty="0" err="1"/>
              <a:t>DenseNet</a:t>
            </a:r>
            <a:r>
              <a:rPr lang="en-US" dirty="0"/>
              <a:t> are all trained on frontal chest x-ray images.</a:t>
            </a:r>
          </a:p>
          <a:p>
            <a:endParaRPr lang="en-US" dirty="0"/>
          </a:p>
          <a:p>
            <a:r>
              <a:rPr lang="en-US" dirty="0"/>
              <a:t>Our extended CNN model is our new proposed CNN model which takes the simple CNN model and incorporates additional data. This data includes lateral x-ray images and data from EHR such as gender and age, which were available in the provided </a:t>
            </a:r>
            <a:r>
              <a:rPr lang="en-US" dirty="0" err="1"/>
              <a:t>CheXnet</a:t>
            </a:r>
            <a:r>
              <a:rPr lang="en-US" dirty="0"/>
              <a:t> dataset. The image data is incorporated by modifying the simple CNN to accept 2 channel input. The EHR data is concatenated after the third </a:t>
            </a:r>
            <a:r>
              <a:rPr lang="en-US" dirty="0" err="1"/>
              <a:t>convulational</a:t>
            </a:r>
            <a:r>
              <a:rPr lang="en-US" dirty="0"/>
              <a:t> layer.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FD58D6-979B-4153-AADD-C698872D6C4C}" type="slidenum">
              <a:rPr lang="en-US" smtClean="0"/>
              <a:t>6</a:t>
            </a:fld>
            <a:endParaRPr lang="en-US"/>
          </a:p>
        </p:txBody>
      </p:sp>
    </p:spTree>
    <p:extLst>
      <p:ext uri="{BB962C8B-B14F-4D97-AF65-F5344CB8AC3E}">
        <p14:creationId xmlns:p14="http://schemas.microsoft.com/office/powerpoint/2010/main" val="87236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D58D6-979B-4153-AADD-C698872D6C4C}" type="slidenum">
              <a:rPr lang="en-US" smtClean="0"/>
              <a:t>7</a:t>
            </a:fld>
            <a:endParaRPr lang="en-US"/>
          </a:p>
        </p:txBody>
      </p:sp>
    </p:spTree>
    <p:extLst>
      <p:ext uri="{BB962C8B-B14F-4D97-AF65-F5344CB8AC3E}">
        <p14:creationId xmlns:p14="http://schemas.microsoft.com/office/powerpoint/2010/main" val="114263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our multi-label results for all models. We include all metrics for comparison, as well as the average across all pathologies. </a:t>
            </a:r>
          </a:p>
        </p:txBody>
      </p:sp>
      <p:sp>
        <p:nvSpPr>
          <p:cNvPr id="4" name="Slide Number Placeholder 3"/>
          <p:cNvSpPr>
            <a:spLocks noGrp="1"/>
          </p:cNvSpPr>
          <p:nvPr>
            <p:ph type="sldNum" sz="quarter" idx="5"/>
          </p:nvPr>
        </p:nvSpPr>
        <p:spPr/>
        <p:txBody>
          <a:bodyPr/>
          <a:lstStyle/>
          <a:p>
            <a:fld id="{FEFD58D6-979B-4153-AADD-C698872D6C4C}" type="slidenum">
              <a:rPr lang="en-US" smtClean="0"/>
              <a:t>8</a:t>
            </a:fld>
            <a:endParaRPr lang="en-US"/>
          </a:p>
        </p:txBody>
      </p:sp>
    </p:spTree>
    <p:extLst>
      <p:ext uri="{BB962C8B-B14F-4D97-AF65-F5344CB8AC3E}">
        <p14:creationId xmlns:p14="http://schemas.microsoft.com/office/powerpoint/2010/main" val="3853073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01E75C-3A22-46FA-A80B-71824E865DB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3" name="Object 2" hidden="1">
                        <a:extLst>
                          <a:ext uri="{FF2B5EF4-FFF2-40B4-BE49-F238E27FC236}">
                            <a16:creationId xmlns:a16="http://schemas.microsoft.com/office/drawing/2014/main" id="{1701E75C-3A22-46FA-A80B-71824E865D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2C78ED-7761-4CDB-B8B9-F9573EB21E84}"/>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1" i="0" baseline="0">
              <a:latin typeface="Graphik" panose="020B0503030202060203" pitchFamily="34" charset="0"/>
              <a:ea typeface="+mj-ea"/>
              <a:cs typeface="+mj-cs"/>
              <a:sym typeface="Graphik" panose="020B0503030202060203" pitchFamily="34" charset="0"/>
            </a:endParaRPr>
          </a:p>
        </p:txBody>
      </p:sp>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a:p>
        </p:txBody>
      </p:sp>
      <p:sp>
        <p:nvSpPr>
          <p:cNvPr id="8" name="Text Placeholder 7">
            <a:extLst>
              <a:ext uri="{FF2B5EF4-FFF2-40B4-BE49-F238E27FC236}">
                <a16:creationId xmlns:a16="http://schemas.microsoft.com/office/drawing/2014/main" id="{653299FB-8E2C-4B91-BD15-3AD2B375C19F}"/>
              </a:ext>
            </a:extLst>
          </p:cNvPr>
          <p:cNvSpPr>
            <a:spLocks noGrp="1"/>
          </p:cNvSpPr>
          <p:nvPr>
            <p:ph type="body" sz="quarter" idx="22" hasCustomPrompt="1"/>
          </p:nvPr>
        </p:nvSpPr>
        <p:spPr>
          <a:xfrm>
            <a:off x="381000" y="88372"/>
            <a:ext cx="3200400" cy="291895"/>
          </a:xfrm>
        </p:spPr>
        <p:txBody>
          <a:bodyPr>
            <a:noAutofit/>
          </a:bodyPr>
          <a:lstStyle>
            <a:lvl1pPr>
              <a:defRPr sz="1200" b="1" spc="300">
                <a:solidFill>
                  <a:schemeClr val="bg1">
                    <a:lumMod val="75000"/>
                  </a:schemeClr>
                </a:solidFill>
                <a:latin typeface="Graphik" panose="020B0503030202060203" pitchFamily="34" charset="0"/>
              </a:defRPr>
            </a:lvl1pPr>
            <a:lvl2pPr>
              <a:defRPr sz="1400" b="1">
                <a:solidFill>
                  <a:schemeClr val="bg1">
                    <a:lumMod val="75000"/>
                  </a:schemeClr>
                </a:solidFill>
                <a:latin typeface="Graphik" panose="020B0503030202060203" pitchFamily="34" charset="0"/>
              </a:defRPr>
            </a:lvl2pPr>
            <a:lvl3pPr>
              <a:defRPr sz="1400" b="1">
                <a:solidFill>
                  <a:schemeClr val="bg1">
                    <a:lumMod val="75000"/>
                  </a:schemeClr>
                </a:solidFill>
                <a:latin typeface="Graphik" panose="020B0503030202060203" pitchFamily="34" charset="0"/>
              </a:defRPr>
            </a:lvl3pPr>
            <a:lvl4pPr>
              <a:defRPr sz="1400" b="1">
                <a:solidFill>
                  <a:schemeClr val="bg1">
                    <a:lumMod val="75000"/>
                  </a:schemeClr>
                </a:solidFill>
                <a:latin typeface="Graphik" panose="020B0503030202060203" pitchFamily="34" charset="0"/>
              </a:defRPr>
            </a:lvl4pPr>
            <a:lvl5pPr>
              <a:defRPr sz="1400" b="1">
                <a:solidFill>
                  <a:schemeClr val="bg1">
                    <a:lumMod val="75000"/>
                  </a:schemeClr>
                </a:solidFill>
                <a:latin typeface="Graphik" panose="020B0503030202060203" pitchFamily="34" charset="0"/>
              </a:defRPr>
            </a:lvl5pPr>
          </a:lstStyle>
          <a:p>
            <a:pPr lvl="0"/>
            <a:r>
              <a:rPr lang="en-US"/>
              <a:t>EDIT MASTER TEXT STYLES</a:t>
            </a:r>
          </a:p>
        </p:txBody>
      </p:sp>
    </p:spTree>
    <p:extLst>
      <p:ext uri="{BB962C8B-B14F-4D97-AF65-F5344CB8AC3E}">
        <p14:creationId xmlns:p14="http://schemas.microsoft.com/office/powerpoint/2010/main" val="52465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E105FA-4A6C-4F49-87F2-A9497D09BE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2" name="Object 1" hidden="1">
                        <a:extLst>
                          <a:ext uri="{FF2B5EF4-FFF2-40B4-BE49-F238E27FC236}">
                            <a16:creationId xmlns:a16="http://schemas.microsoft.com/office/drawing/2014/main" id="{34E105FA-4A6C-4F49-87F2-A9497D09BE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521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_ woman with tropical leav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A66DB-9CAF-4618-9D00-8478ED6DF4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60031"/>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a:stretch>
            <a:fillRect/>
          </a:stretch>
        </p:blipFill>
        <p:spPr>
          <a:xfrm>
            <a:off x="6962313" y="537826"/>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a:stretch>
            <a:fillRect/>
          </a:stretch>
        </p:blipFill>
        <p:spPr>
          <a:xfrm>
            <a:off x="6962315"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a:stretch>
            <a:fillRect/>
          </a:stretch>
        </p:blipFill>
        <p:spPr>
          <a:xfrm>
            <a:off x="6962313" y="536684"/>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a:stretch>
            <a:fillRect/>
          </a:stretch>
        </p:blipFill>
        <p:spPr>
          <a:xfrm>
            <a:off x="6967077" y="530395"/>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a:stretch>
            <a:fillRect/>
          </a:stretch>
        </p:blipFill>
        <p:spPr>
          <a:xfrm>
            <a:off x="4575618"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a:stretch>
            <a:fillRect/>
          </a:stretch>
        </p:blipFill>
        <p:spPr>
          <a:xfrm>
            <a:off x="7751739" y="374650"/>
            <a:ext cx="1663200" cy="445737"/>
          </a:xfrm>
          <a:prstGeom prst="rect">
            <a:avLst/>
          </a:prstGeom>
        </p:spPr>
      </p:pic>
      <p:sp>
        <p:nvSpPr>
          <p:cNvPr id="21" name="Subtitle (3rd Level)">
            <a:extLst>
              <a:ext uri="{FF2B5EF4-FFF2-40B4-BE49-F238E27FC236}">
                <a16:creationId xmlns:a16="http://schemas.microsoft.com/office/drawing/2014/main" id="{9E12ED72-4A77-414B-A932-EDA1AB69BF33}"/>
              </a:ext>
            </a:extLst>
          </p:cNvPr>
          <p:cNvSpPr>
            <a:spLocks noGrp="1"/>
          </p:cNvSpPr>
          <p:nvPr>
            <p:ph type="body" sz="quarter" idx="13" hasCustomPrompt="1"/>
          </p:nvPr>
        </p:nvSpPr>
        <p:spPr>
          <a:xfrm>
            <a:off x="787939" y="5825519"/>
            <a:ext cx="5947200" cy="249299"/>
          </a:xfrm>
          <a:prstGeom prst="rect">
            <a:avLst/>
          </a:prstGeom>
        </p:spPr>
        <p:txBody>
          <a:bodyPr wrap="square" anchor="t">
            <a:spAutoFit/>
          </a:bodyPr>
          <a:lstStyle>
            <a:lvl1pPr marL="0" indent="0">
              <a:lnSpc>
                <a:spcPct val="90000"/>
              </a:lnSpc>
              <a:buNone/>
              <a:defRPr sz="1799" b="0" i="0" cap="none" baseline="0">
                <a:solidFill>
                  <a:schemeClr val="bg1"/>
                </a:solidFill>
                <a:latin typeface="+mn-lt"/>
              </a:defRPr>
            </a:lvl1pPr>
          </a:lstStyle>
          <a:p>
            <a:pPr lvl="0"/>
            <a:r>
              <a:rPr lang="en-US"/>
              <a:t>Subtitle third level</a:t>
            </a:r>
          </a:p>
        </p:txBody>
      </p:sp>
      <p:sp>
        <p:nvSpPr>
          <p:cNvPr id="22" name="Long Subline">
            <a:extLst>
              <a:ext uri="{FF2B5EF4-FFF2-40B4-BE49-F238E27FC236}">
                <a16:creationId xmlns:a16="http://schemas.microsoft.com/office/drawing/2014/main" id="{27BDFDFB-E815-48E9-B035-5959DE06143B}"/>
              </a:ext>
            </a:extLst>
          </p:cNvPr>
          <p:cNvSpPr>
            <a:spLocks noGrp="1"/>
          </p:cNvSpPr>
          <p:nvPr>
            <p:ph type="body" sz="quarter" idx="12" hasCustomPrompt="1"/>
          </p:nvPr>
        </p:nvSpPr>
        <p:spPr>
          <a:xfrm>
            <a:off x="787940" y="5046963"/>
            <a:ext cx="5947459" cy="664797"/>
          </a:xfrm>
          <a:prstGeom prst="rect">
            <a:avLst/>
          </a:prstGeom>
        </p:spPr>
        <p:txBody>
          <a:bodyPr wrap="square" anchor="t" anchorCtr="0">
            <a:spAutoFit/>
          </a:bodyPr>
          <a:lstStyle>
            <a:lvl1pPr marL="0" indent="0">
              <a:lnSpc>
                <a:spcPct val="90000"/>
              </a:lnSpc>
              <a:buNone/>
              <a:defRPr sz="2399" b="0" i="0" cap="none" baseline="0">
                <a:solidFill>
                  <a:schemeClr val="bg1"/>
                </a:solidFill>
                <a:latin typeface="+mj-lt"/>
              </a:defRPr>
            </a:lvl1pPr>
          </a:lstStyle>
          <a:p>
            <a:pPr lvl="0"/>
            <a:r>
              <a:rPr lang="en-US"/>
              <a:t>Long subline or second-level text </a:t>
            </a:r>
            <a:br>
              <a:rPr lang="en-US"/>
            </a:br>
            <a:r>
              <a:rPr lang="en-US"/>
              <a:t>to go with primary headlines</a:t>
            </a:r>
          </a:p>
        </p:txBody>
      </p:sp>
      <p:sp>
        <p:nvSpPr>
          <p:cNvPr id="23" name="MasterTitle">
            <a:extLst>
              <a:ext uri="{FF2B5EF4-FFF2-40B4-BE49-F238E27FC236}">
                <a16:creationId xmlns:a16="http://schemas.microsoft.com/office/drawing/2014/main" id="{C81A9445-78A9-4581-ACD6-1D5F4DB0E3F3}"/>
              </a:ext>
            </a:extLst>
          </p:cNvPr>
          <p:cNvSpPr>
            <a:spLocks noGrp="1"/>
          </p:cNvSpPr>
          <p:nvPr>
            <p:ph type="title" hasCustomPrompt="1"/>
          </p:nvPr>
        </p:nvSpPr>
        <p:spPr>
          <a:xfrm>
            <a:off x="764541" y="1944290"/>
            <a:ext cx="6007183" cy="2969420"/>
          </a:xfrm>
        </p:spPr>
        <p:txBody>
          <a:bodyPr tIns="252000" anchor="ctr"/>
          <a:lstStyle>
            <a:lvl1pPr>
              <a:lnSpc>
                <a:spcPct val="70000"/>
              </a:lnSpc>
              <a:defRPr sz="8095" cap="all" spc="-150" baseline="0">
                <a:solidFill>
                  <a:schemeClr val="bg1"/>
                </a:solidFill>
              </a:defRPr>
            </a:lvl1pPr>
          </a:lstStyle>
          <a:p>
            <a:r>
              <a:rPr lang="en-US"/>
              <a:t>Click </a:t>
            </a:r>
            <a:br>
              <a:rPr lang="en-US"/>
            </a:br>
            <a:r>
              <a:rPr lang="en-US"/>
              <a:t>to edit headline</a:t>
            </a:r>
            <a:endParaRPr lang="en-AU"/>
          </a:p>
        </p:txBody>
      </p:sp>
    </p:spTree>
    <p:extLst>
      <p:ext uri="{BB962C8B-B14F-4D97-AF65-F5344CB8AC3E}">
        <p14:creationId xmlns:p14="http://schemas.microsoft.com/office/powerpoint/2010/main" val="38190532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7182-7E56-5B40-A659-7DF18ADC6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0B43D-AB28-B14A-912B-AAE32B2F1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D9589-D8FB-FD44-8CD5-81F869406A67}"/>
              </a:ext>
            </a:extLst>
          </p:cNvPr>
          <p:cNvSpPr>
            <a:spLocks noGrp="1"/>
          </p:cNvSpPr>
          <p:nvPr>
            <p:ph type="dt" sz="half" idx="10"/>
          </p:nvPr>
        </p:nvSpPr>
        <p:spPr/>
        <p:txBody>
          <a:bodyPr/>
          <a:lstStyle/>
          <a:p>
            <a:fld id="{5593FAB6-B195-1444-A2A3-8F7EADB99513}" type="datetimeFigureOut">
              <a:rPr lang="en-US" smtClean="0"/>
              <a:t>5/2/2021</a:t>
            </a:fld>
            <a:endParaRPr lang="en-US"/>
          </a:p>
        </p:txBody>
      </p:sp>
      <p:sp>
        <p:nvSpPr>
          <p:cNvPr id="5" name="Footer Placeholder 4">
            <a:extLst>
              <a:ext uri="{FF2B5EF4-FFF2-40B4-BE49-F238E27FC236}">
                <a16:creationId xmlns:a16="http://schemas.microsoft.com/office/drawing/2014/main" id="{73A806D0-0ED5-544D-9B28-3D38CACA2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D568B-7683-994A-811B-D866CF68E101}"/>
              </a:ext>
            </a:extLst>
          </p:cNvPr>
          <p:cNvSpPr>
            <a:spLocks noGrp="1"/>
          </p:cNvSpPr>
          <p:nvPr>
            <p:ph type="sldNum" sz="quarter" idx="12"/>
          </p:nvPr>
        </p:nvSpPr>
        <p:spPr/>
        <p:txBody>
          <a:bodyPr/>
          <a:lstStyle/>
          <a:p>
            <a:fld id="{8B131E76-01F6-E740-942F-36B273A7A389}" type="slidenum">
              <a:rPr lang="en-US" smtClean="0"/>
              <a:t>‹#›</a:t>
            </a:fld>
            <a:endParaRPr lang="en-US"/>
          </a:p>
        </p:txBody>
      </p:sp>
    </p:spTree>
    <p:extLst>
      <p:ext uri="{BB962C8B-B14F-4D97-AF65-F5344CB8AC3E}">
        <p14:creationId xmlns:p14="http://schemas.microsoft.com/office/powerpoint/2010/main" val="190347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9D63-A4A1-DC43-AD8C-142DC8433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0E0A5B-1539-DD44-AFE0-F4D292D9E09A}"/>
              </a:ext>
            </a:extLst>
          </p:cNvPr>
          <p:cNvSpPr>
            <a:spLocks noGrp="1"/>
          </p:cNvSpPr>
          <p:nvPr>
            <p:ph type="dt" sz="half" idx="10"/>
          </p:nvPr>
        </p:nvSpPr>
        <p:spPr/>
        <p:txBody>
          <a:bodyPr/>
          <a:lstStyle/>
          <a:p>
            <a:fld id="{5593FAB6-B195-1444-A2A3-8F7EADB99513}" type="datetimeFigureOut">
              <a:rPr lang="en-US" smtClean="0"/>
              <a:t>5/2/2021</a:t>
            </a:fld>
            <a:endParaRPr lang="en-US"/>
          </a:p>
        </p:txBody>
      </p:sp>
      <p:sp>
        <p:nvSpPr>
          <p:cNvPr id="4" name="Footer Placeholder 3">
            <a:extLst>
              <a:ext uri="{FF2B5EF4-FFF2-40B4-BE49-F238E27FC236}">
                <a16:creationId xmlns:a16="http://schemas.microsoft.com/office/drawing/2014/main" id="{CAE629F0-AC70-DB4F-86C1-54CF5EC51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D248B7-C617-CD47-9FB1-584EC0B990FE}"/>
              </a:ext>
            </a:extLst>
          </p:cNvPr>
          <p:cNvSpPr>
            <a:spLocks noGrp="1"/>
          </p:cNvSpPr>
          <p:nvPr>
            <p:ph type="sldNum" sz="quarter" idx="12"/>
          </p:nvPr>
        </p:nvSpPr>
        <p:spPr/>
        <p:txBody>
          <a:bodyPr/>
          <a:lstStyle/>
          <a:p>
            <a:fld id="{8B131E76-01F6-E740-942F-36B273A7A389}" type="slidenum">
              <a:rPr lang="en-US" smtClean="0"/>
              <a:t>‹#›</a:t>
            </a:fld>
            <a:endParaRPr lang="en-US"/>
          </a:p>
        </p:txBody>
      </p:sp>
    </p:spTree>
    <p:extLst>
      <p:ext uri="{BB962C8B-B14F-4D97-AF65-F5344CB8AC3E}">
        <p14:creationId xmlns:p14="http://schemas.microsoft.com/office/powerpoint/2010/main" val="290768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0815E3-2CC6-41A2-BCED-F22DFA9DE41D}"/>
              </a:ext>
            </a:extLst>
          </p:cNvPr>
          <p:cNvGraphicFramePr>
            <a:graphicFrameLocks noChangeAspect="1"/>
          </p:cNvGraphicFramePr>
          <p:nvPr userDrawn="1">
            <p:custDataLst>
              <p:tags r:id="rId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470" imgH="469" progId="TCLayout.ActiveDocument.1">
                  <p:embed/>
                </p:oleObj>
              </mc:Choice>
              <mc:Fallback>
                <p:oleObj name="think-cell Slide" r:id="rId9" imgW="470" imgH="469" progId="TCLayout.ActiveDocument.1">
                  <p:embed/>
                  <p:pic>
                    <p:nvPicPr>
                      <p:cNvPr id="4" name="Object 3" hidden="1">
                        <a:extLst>
                          <a:ext uri="{FF2B5EF4-FFF2-40B4-BE49-F238E27FC236}">
                            <a16:creationId xmlns:a16="http://schemas.microsoft.com/office/drawing/2014/main" id="{BF0815E3-2CC6-41A2-BCED-F22DFA9DE41D}"/>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C2F5467-AA92-447F-AFD9-A45B27169850}"/>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4000" b="1" i="0" baseline="0">
              <a:latin typeface="Graphik" panose="020B0503030202060203" pitchFamily="34" charset="0"/>
              <a:ea typeface="+mj-ea"/>
              <a:cs typeface="+mj-cs"/>
              <a:sym typeface="Graphik" panose="020B0503030202060203" pitchFamily="34" charset="0"/>
            </a:endParaRPr>
          </a:p>
        </p:txBody>
      </p:sp>
      <p:sp>
        <p:nvSpPr>
          <p:cNvPr id="2" name="Title Placeholder 1"/>
          <p:cNvSpPr>
            <a:spLocks noGrp="1"/>
          </p:cNvSpPr>
          <p:nvPr>
            <p:ph type="title"/>
          </p:nvPr>
        </p:nvSpPr>
        <p:spPr>
          <a:xfrm>
            <a:off x="381000" y="410495"/>
            <a:ext cx="11430000" cy="990601"/>
          </a:xfrm>
          <a:prstGeom prst="rect">
            <a:avLst/>
          </a:prstGeom>
        </p:spPr>
        <p:txBody>
          <a:bodyPr vert="horz" lIns="0" tIns="4572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a:p>
        </p:txBody>
      </p:sp>
    </p:spTree>
    <p:extLst>
      <p:ext uri="{BB962C8B-B14F-4D97-AF65-F5344CB8AC3E}">
        <p14:creationId xmlns:p14="http://schemas.microsoft.com/office/powerpoint/2010/main" val="457446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94" r:id="rId4"/>
    <p:sldLayoutId id="2147483695" r:id="rId5"/>
  </p:sldLayoutIdLst>
  <p:hf hdr="0"/>
  <p:txStyles>
    <p:titleStyle>
      <a:lvl1pPr marL="0" indent="0" algn="l" defTabSz="914377" rtl="0" eaLnBrk="1" latinLnBrk="0" hangingPunct="1">
        <a:lnSpc>
          <a:spcPct val="70000"/>
        </a:lnSpc>
        <a:spcBef>
          <a:spcPct val="0"/>
        </a:spcBef>
        <a:buNone/>
        <a:defRPr sz="4000" b="1" kern="1200" cap="all" baseline="0">
          <a:solidFill>
            <a:schemeClr val="tx1"/>
          </a:solidFill>
          <a:latin typeface="Graphik" panose="020B0503030202060203" pitchFamily="34" charset="0"/>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Graphik" panose="020B0503030202060203"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Graphik" panose="020B0503030202060203" pitchFamily="34" charset="0"/>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Graphik" panose="020B0503030202060203" pitchFamily="34" charset="0"/>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236A5-89A4-4579-AA61-856A54DB5BA0}"/>
              </a:ext>
            </a:extLst>
          </p:cNvPr>
          <p:cNvSpPr>
            <a:spLocks noGrp="1"/>
          </p:cNvSpPr>
          <p:nvPr>
            <p:ph type="title"/>
          </p:nvPr>
        </p:nvSpPr>
        <p:spPr>
          <a:xfrm>
            <a:off x="510541" y="968930"/>
            <a:ext cx="6007183" cy="2969420"/>
          </a:xfrm>
        </p:spPr>
        <p:txBody>
          <a:bodyPr>
            <a:noAutofit/>
          </a:bodyPr>
          <a:lstStyle/>
          <a:p>
            <a:r>
              <a:rPr lang="en-US" sz="5400" dirty="0" err="1"/>
              <a:t>ChesT</a:t>
            </a:r>
            <a:r>
              <a:rPr lang="en-US" sz="5400" dirty="0"/>
              <a:t> X-ray disease diagnosis </a:t>
            </a:r>
          </a:p>
        </p:txBody>
      </p:sp>
      <p:sp>
        <p:nvSpPr>
          <p:cNvPr id="3" name="Title 3">
            <a:extLst>
              <a:ext uri="{FF2B5EF4-FFF2-40B4-BE49-F238E27FC236}">
                <a16:creationId xmlns:a16="http://schemas.microsoft.com/office/drawing/2014/main" id="{8B3E2D7C-75A0-48D6-9E0A-AD2C7F0C2AFD}"/>
              </a:ext>
            </a:extLst>
          </p:cNvPr>
          <p:cNvSpPr txBox="1">
            <a:spLocks/>
          </p:cNvSpPr>
          <p:nvPr/>
        </p:nvSpPr>
        <p:spPr>
          <a:xfrm>
            <a:off x="710566" y="4495799"/>
            <a:ext cx="6007183" cy="614125"/>
          </a:xfrm>
          <a:prstGeom prst="rect">
            <a:avLst/>
          </a:prstGeom>
        </p:spPr>
        <p:txBody>
          <a:bodyPr vert="horz" lIns="0" tIns="252000" rIns="0" bIns="0" rtlCol="0" anchor="ctr" anchorCtr="0">
            <a:noAutofit/>
          </a:bodyPr>
          <a:lstStyle>
            <a:lvl1pPr marL="0" indent="0" algn="l" defTabSz="914377" rtl="0" eaLnBrk="1" latinLnBrk="0" hangingPunct="1">
              <a:lnSpc>
                <a:spcPct val="70000"/>
              </a:lnSpc>
              <a:spcBef>
                <a:spcPct val="0"/>
              </a:spcBef>
              <a:buNone/>
              <a:defRPr sz="8095" b="1" kern="1200" cap="all" spc="-150" baseline="0">
                <a:solidFill>
                  <a:schemeClr val="bg1"/>
                </a:solidFill>
                <a:latin typeface="Graphik" panose="020B0503030202060203" pitchFamily="34" charset="0"/>
                <a:ea typeface="+mj-ea"/>
                <a:cs typeface="+mj-cs"/>
              </a:defRPr>
            </a:lvl1pPr>
          </a:lstStyle>
          <a:p>
            <a:r>
              <a:rPr lang="en-US" sz="1800" dirty="0"/>
              <a:t>Pierson Wodarz, Steve </a:t>
            </a:r>
            <a:r>
              <a:rPr lang="en-US" sz="1800" dirty="0" err="1"/>
              <a:t>Su</a:t>
            </a:r>
            <a:r>
              <a:rPr lang="en-US" sz="1800" dirty="0"/>
              <a:t>, </a:t>
            </a:r>
            <a:r>
              <a:rPr lang="en-US" sz="1800" dirty="0" err="1"/>
              <a:t>Atashi</a:t>
            </a:r>
            <a:r>
              <a:rPr lang="en-US" sz="1800" dirty="0"/>
              <a:t> Rana</a:t>
            </a:r>
          </a:p>
        </p:txBody>
      </p:sp>
    </p:spTree>
    <p:extLst>
      <p:ext uri="{BB962C8B-B14F-4D97-AF65-F5344CB8AC3E}">
        <p14:creationId xmlns:p14="http://schemas.microsoft.com/office/powerpoint/2010/main" val="242906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66B6B-3B74-4B07-B824-63FBD76B5A93}"/>
              </a:ext>
            </a:extLst>
          </p:cNvPr>
          <p:cNvSpPr>
            <a:spLocks noGrp="1"/>
          </p:cNvSpPr>
          <p:nvPr>
            <p:ph sz="quarter" idx="18"/>
          </p:nvPr>
        </p:nvSpPr>
        <p:spPr>
          <a:xfrm>
            <a:off x="381000" y="339724"/>
            <a:ext cx="5715000" cy="6178554"/>
          </a:xfrm>
        </p:spPr>
        <p:txBody>
          <a:bodyPr/>
          <a:lstStyle/>
          <a:p>
            <a:r>
              <a:rPr lang="en-US" sz="3200" dirty="0">
                <a:solidFill>
                  <a:srgbClr val="7500C0"/>
                </a:solidFill>
                <a:latin typeface="Graphik Black"/>
              </a:rPr>
              <a:t>Conclusion</a:t>
            </a:r>
          </a:p>
          <a:p>
            <a:pPr marL="398461" indent="-342900">
              <a:buFont typeface="Arial" panose="020B0604020202020204" pitchFamily="34" charset="0"/>
              <a:buChar char="•"/>
            </a:pPr>
            <a:r>
              <a:rPr lang="en-US" sz="2400" dirty="0">
                <a:solidFill>
                  <a:srgbClr val="7500C0"/>
                </a:solidFill>
                <a:latin typeface="Graphik Black"/>
              </a:rPr>
              <a:t>Extended CNN did not improve overall performance beyond state-of-the-art models like </a:t>
            </a:r>
            <a:r>
              <a:rPr lang="en-US" sz="2400" dirty="0" err="1">
                <a:solidFill>
                  <a:srgbClr val="7500C0"/>
                </a:solidFill>
                <a:latin typeface="Graphik Black"/>
              </a:rPr>
              <a:t>ResNet</a:t>
            </a:r>
            <a:r>
              <a:rPr lang="en-US" sz="2400" dirty="0">
                <a:solidFill>
                  <a:srgbClr val="7500C0"/>
                </a:solidFill>
                <a:latin typeface="Graphik Black"/>
              </a:rPr>
              <a:t> and </a:t>
            </a:r>
            <a:r>
              <a:rPr lang="en-US" sz="2400" dirty="0" err="1">
                <a:solidFill>
                  <a:srgbClr val="7500C0"/>
                </a:solidFill>
                <a:latin typeface="Graphik Black"/>
              </a:rPr>
              <a:t>DenseNet</a:t>
            </a:r>
            <a:endParaRPr lang="en-US" dirty="0">
              <a:solidFill>
                <a:srgbClr val="7500C0"/>
              </a:solidFill>
              <a:latin typeface="Graphik Black"/>
            </a:endParaRPr>
          </a:p>
          <a:p>
            <a:pPr marL="398461" indent="-342900">
              <a:buFont typeface="Arial" panose="020B0604020202020204" pitchFamily="34" charset="0"/>
              <a:buChar char="•"/>
            </a:pPr>
            <a:r>
              <a:rPr lang="en-US" sz="2400" dirty="0" err="1">
                <a:solidFill>
                  <a:srgbClr val="7500C0"/>
                </a:solidFill>
                <a:latin typeface="Graphik Black"/>
              </a:rPr>
              <a:t>Res</a:t>
            </a:r>
            <a:r>
              <a:rPr lang="en-US" dirty="0" err="1">
                <a:solidFill>
                  <a:srgbClr val="7500C0"/>
                </a:solidFill>
                <a:latin typeface="Graphik Black"/>
              </a:rPr>
              <a:t>Net</a:t>
            </a:r>
            <a:r>
              <a:rPr lang="en-US" dirty="0">
                <a:solidFill>
                  <a:srgbClr val="7500C0"/>
                </a:solidFill>
                <a:latin typeface="Graphik Black"/>
              </a:rPr>
              <a:t> and </a:t>
            </a:r>
            <a:r>
              <a:rPr lang="en-US" dirty="0" err="1">
                <a:solidFill>
                  <a:srgbClr val="7500C0"/>
                </a:solidFill>
                <a:latin typeface="Graphik Black"/>
              </a:rPr>
              <a:t>DenseNet</a:t>
            </a:r>
            <a:r>
              <a:rPr lang="en-US" dirty="0">
                <a:solidFill>
                  <a:srgbClr val="7500C0"/>
                </a:solidFill>
                <a:latin typeface="Graphik Black"/>
              </a:rPr>
              <a:t> results mirrored results from existing literature</a:t>
            </a:r>
            <a:endParaRPr lang="en-US" sz="2400" dirty="0">
              <a:solidFill>
                <a:srgbClr val="7500C0"/>
              </a:solidFill>
              <a:latin typeface="Graphik Black"/>
            </a:endParaRPr>
          </a:p>
          <a:p>
            <a:pPr marL="398461" indent="-342900">
              <a:buFont typeface="Arial" panose="020B0604020202020204" pitchFamily="34" charset="0"/>
              <a:buChar char="•"/>
            </a:pPr>
            <a:r>
              <a:rPr lang="en-US" dirty="0" err="1">
                <a:solidFill>
                  <a:srgbClr val="7500C0"/>
                </a:solidFill>
                <a:latin typeface="Graphik Black"/>
              </a:rPr>
              <a:t>ResNet</a:t>
            </a:r>
            <a:r>
              <a:rPr lang="en-US" dirty="0">
                <a:solidFill>
                  <a:srgbClr val="7500C0"/>
                </a:solidFill>
                <a:latin typeface="Graphik Black"/>
              </a:rPr>
              <a:t> still the go-to model for image classification</a:t>
            </a:r>
          </a:p>
          <a:p>
            <a:pPr marL="398461" indent="-342900">
              <a:buFont typeface="Arial" panose="020B0604020202020204" pitchFamily="34" charset="0"/>
              <a:buChar char="•"/>
            </a:pPr>
            <a:r>
              <a:rPr lang="en-US" dirty="0">
                <a:solidFill>
                  <a:srgbClr val="7500C0"/>
                </a:solidFill>
                <a:latin typeface="Graphik Black"/>
              </a:rPr>
              <a:t>The Extended CNN model may have some utility in isolated cases (3/10 pathologies had higher AUC), with potential for further improvement</a:t>
            </a:r>
          </a:p>
          <a:p>
            <a:pPr marL="628644" lvl="1" indent="-342900"/>
            <a:r>
              <a:rPr lang="en-US" dirty="0">
                <a:solidFill>
                  <a:srgbClr val="7500C0"/>
                </a:solidFill>
                <a:latin typeface="Graphik Black"/>
              </a:rPr>
              <a:t>In some pathologies, lateral views may be more important</a:t>
            </a:r>
          </a:p>
          <a:p>
            <a:pPr marL="398461" indent="-342900">
              <a:buFont typeface="Arial" panose="020B0604020202020204" pitchFamily="34" charset="0"/>
              <a:buChar char="•"/>
            </a:pPr>
            <a:endParaRPr lang="en-US" sz="2400" dirty="0">
              <a:solidFill>
                <a:srgbClr val="7500C0"/>
              </a:solidFill>
              <a:latin typeface="Graphik Black"/>
            </a:endParaRPr>
          </a:p>
          <a:p>
            <a:endParaRPr lang="en-US" dirty="0"/>
          </a:p>
        </p:txBody>
      </p:sp>
      <p:sp>
        <p:nvSpPr>
          <p:cNvPr id="7" name="Content Placeholder 6">
            <a:extLst>
              <a:ext uri="{FF2B5EF4-FFF2-40B4-BE49-F238E27FC236}">
                <a16:creationId xmlns:a16="http://schemas.microsoft.com/office/drawing/2014/main" id="{A9E4FED0-AC4D-4650-B1B2-50F34013E0B8}"/>
              </a:ext>
            </a:extLst>
          </p:cNvPr>
          <p:cNvSpPr>
            <a:spLocks noGrp="1"/>
          </p:cNvSpPr>
          <p:nvPr>
            <p:ph sz="quarter" idx="19"/>
          </p:nvPr>
        </p:nvSpPr>
        <p:spPr>
          <a:xfrm>
            <a:off x="6096000" y="339722"/>
            <a:ext cx="5715000" cy="6178555"/>
          </a:xfrm>
        </p:spPr>
        <p:txBody>
          <a:bodyPr/>
          <a:lstStyle/>
          <a:p>
            <a:r>
              <a:rPr lang="en-US" sz="3200" dirty="0">
                <a:solidFill>
                  <a:srgbClr val="7500C0"/>
                </a:solidFill>
                <a:latin typeface="Graphik Black"/>
              </a:rPr>
              <a:t>Optimization</a:t>
            </a:r>
          </a:p>
          <a:p>
            <a:pPr marL="398461" indent="-342900">
              <a:buFont typeface="Arial" panose="020B0604020202020204" pitchFamily="34" charset="0"/>
              <a:buChar char="•"/>
            </a:pPr>
            <a:r>
              <a:rPr lang="en-US" dirty="0">
                <a:solidFill>
                  <a:srgbClr val="7500C0"/>
                </a:solidFill>
                <a:latin typeface="Graphik Black"/>
              </a:rPr>
              <a:t>Train on more data for more epochs</a:t>
            </a:r>
          </a:p>
          <a:p>
            <a:pPr marL="398461" indent="-342900">
              <a:buFont typeface="Arial" panose="020B0604020202020204" pitchFamily="34" charset="0"/>
              <a:buChar char="•"/>
            </a:pPr>
            <a:r>
              <a:rPr lang="en-US" dirty="0">
                <a:solidFill>
                  <a:srgbClr val="7500C0"/>
                </a:solidFill>
                <a:latin typeface="Graphik Black"/>
              </a:rPr>
              <a:t>Incorporate additional data from the EHR in Extended CNN model</a:t>
            </a:r>
          </a:p>
          <a:p>
            <a:pPr marL="628644" lvl="1" indent="-342900"/>
            <a:r>
              <a:rPr lang="en-US" dirty="0">
                <a:solidFill>
                  <a:srgbClr val="7500C0"/>
                </a:solidFill>
                <a:latin typeface="Graphik Black"/>
              </a:rPr>
              <a:t>Physician notes, medical codes, additional views</a:t>
            </a:r>
          </a:p>
          <a:p>
            <a:pPr marL="398461" marR="0" lvl="0" indent="-342900" algn="l" defTabSz="914377" rtl="0" eaLnBrk="1" fontAlgn="auto" latinLnBrk="0" hangingPunct="1">
              <a:lnSpc>
                <a:spcPct val="85000"/>
              </a:lnSpc>
              <a:spcBef>
                <a:spcPts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500C0"/>
                </a:solidFill>
                <a:effectLst/>
                <a:uLnTx/>
                <a:uFillTx/>
                <a:latin typeface="Graphik Black"/>
                <a:ea typeface="+mn-ea"/>
                <a:cs typeface="+mn-cs"/>
              </a:rPr>
              <a:t>Train on frontal and lateral views to increase utility of </a:t>
            </a:r>
            <a:r>
              <a:rPr kumimoji="0" lang="en-US" sz="2400" b="1" i="0" u="none" strike="noStrike" kern="1200" cap="none" spc="0" normalizeH="0" baseline="0" noProof="0" dirty="0" err="1">
                <a:ln>
                  <a:noFill/>
                </a:ln>
                <a:solidFill>
                  <a:srgbClr val="7500C0"/>
                </a:solidFill>
                <a:effectLst/>
                <a:uLnTx/>
                <a:uFillTx/>
                <a:latin typeface="Graphik Black"/>
                <a:ea typeface="+mn-ea"/>
                <a:cs typeface="+mn-cs"/>
              </a:rPr>
              <a:t>ResNet</a:t>
            </a:r>
            <a:r>
              <a:rPr kumimoji="0" lang="en-US" sz="2400" b="1" i="0" u="none" strike="noStrike" kern="1200" cap="none" spc="0" normalizeH="0" baseline="0" noProof="0" dirty="0">
                <a:ln>
                  <a:noFill/>
                </a:ln>
                <a:solidFill>
                  <a:srgbClr val="7500C0"/>
                </a:solidFill>
                <a:effectLst/>
                <a:uLnTx/>
                <a:uFillTx/>
                <a:latin typeface="Graphik Black"/>
                <a:ea typeface="+mn-ea"/>
                <a:cs typeface="+mn-cs"/>
              </a:rPr>
              <a:t> and </a:t>
            </a:r>
            <a:r>
              <a:rPr kumimoji="0" lang="en-US" sz="2400" b="1" i="0" u="none" strike="noStrike" kern="1200" cap="none" spc="0" normalizeH="0" baseline="0" noProof="0" dirty="0" err="1">
                <a:ln>
                  <a:noFill/>
                </a:ln>
                <a:solidFill>
                  <a:srgbClr val="7500C0"/>
                </a:solidFill>
                <a:effectLst/>
                <a:uLnTx/>
                <a:uFillTx/>
                <a:latin typeface="Graphik Black"/>
                <a:ea typeface="+mn-ea"/>
                <a:cs typeface="+mn-cs"/>
              </a:rPr>
              <a:t>DenseNet</a:t>
            </a:r>
            <a:r>
              <a:rPr kumimoji="0" lang="en-US" sz="2400" b="1" i="0" u="none" strike="noStrike" kern="1200" cap="none" spc="0" normalizeH="0" baseline="0" noProof="0" dirty="0">
                <a:ln>
                  <a:noFill/>
                </a:ln>
                <a:solidFill>
                  <a:srgbClr val="7500C0"/>
                </a:solidFill>
                <a:effectLst/>
                <a:uLnTx/>
                <a:uFillTx/>
                <a:latin typeface="Graphik Black"/>
                <a:ea typeface="+mn-ea"/>
                <a:cs typeface="+mn-cs"/>
              </a:rPr>
              <a:t> models</a:t>
            </a:r>
          </a:p>
          <a:p>
            <a:pPr lvl="1" indent="0">
              <a:buNone/>
            </a:pPr>
            <a:endParaRPr lang="en-US" dirty="0">
              <a:solidFill>
                <a:srgbClr val="7500C0"/>
              </a:solidFill>
              <a:latin typeface="Graphik Black"/>
            </a:endParaRPr>
          </a:p>
          <a:p>
            <a:pPr marL="398461" indent="-342900">
              <a:buFont typeface="Arial" panose="020B0604020202020204" pitchFamily="34" charset="0"/>
              <a:buChar char="•"/>
            </a:pPr>
            <a:endParaRPr lang="en-US" dirty="0">
              <a:solidFill>
                <a:srgbClr val="7500C0"/>
              </a:solidFill>
              <a:latin typeface="Graphik Black"/>
            </a:endParaRPr>
          </a:p>
          <a:p>
            <a:pPr marL="398461" indent="-342900">
              <a:buFont typeface="Arial" panose="020B0604020202020204" pitchFamily="34" charset="0"/>
              <a:buChar char="•"/>
            </a:pPr>
            <a:endParaRPr lang="en-US" dirty="0">
              <a:solidFill>
                <a:srgbClr val="7500C0"/>
              </a:solidFill>
              <a:latin typeface="Graphik Black"/>
            </a:endParaRPr>
          </a:p>
        </p:txBody>
      </p:sp>
      <p:grpSp>
        <p:nvGrpSpPr>
          <p:cNvPr id="4" name="Group 3">
            <a:extLst>
              <a:ext uri="{FF2B5EF4-FFF2-40B4-BE49-F238E27FC236}">
                <a16:creationId xmlns:a16="http://schemas.microsoft.com/office/drawing/2014/main" id="{980E2770-936F-45CC-84B7-788ED4D5049B}"/>
              </a:ext>
            </a:extLst>
          </p:cNvPr>
          <p:cNvGrpSpPr/>
          <p:nvPr/>
        </p:nvGrpSpPr>
        <p:grpSpPr>
          <a:xfrm>
            <a:off x="10911840" y="5577840"/>
            <a:ext cx="1280160" cy="1280160"/>
            <a:chOff x="575380" y="1507042"/>
            <a:chExt cx="1554480" cy="1554480"/>
          </a:xfrm>
          <a:solidFill>
            <a:schemeClr val="bg1"/>
          </a:solidFill>
        </p:grpSpPr>
        <p:sp>
          <p:nvSpPr>
            <p:cNvPr id="5" name="Oval 4">
              <a:extLst>
                <a:ext uri="{FF2B5EF4-FFF2-40B4-BE49-F238E27FC236}">
                  <a16:creationId xmlns:a16="http://schemas.microsoft.com/office/drawing/2014/main" id="{24361F8D-F8DF-4C22-8025-2BA8C4759765}"/>
                </a:ext>
              </a:extLst>
            </p:cNvPr>
            <p:cNvSpPr>
              <a:spLocks noChangeArrowheads="1"/>
            </p:cNvSpPr>
            <p:nvPr/>
          </p:nvSpPr>
          <p:spPr bwMode="auto">
            <a:xfrm>
              <a:off x="575380" y="1507042"/>
              <a:ext cx="1554480" cy="1554480"/>
            </a:xfrm>
            <a:prstGeom prst="ellipse">
              <a:avLst/>
            </a:prstGeom>
            <a:grpFill/>
            <a:ln w="6350">
              <a:noFill/>
              <a:round/>
              <a:headEnd/>
              <a:tailEnd/>
            </a:ln>
            <a:effectLst/>
          </p:spPr>
          <p:txBody>
            <a:bodyPr wrap="squar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Graphik" panose="020B0503030202060203" pitchFamily="34" charset="0"/>
                <a:ea typeface="+mn-ea"/>
                <a:cs typeface="+mn-cs"/>
              </a:endParaRPr>
            </a:p>
          </p:txBody>
        </p:sp>
        <p:pic>
          <p:nvPicPr>
            <p:cNvPr id="6" name="Graphic 5">
              <a:extLst>
                <a:ext uri="{FF2B5EF4-FFF2-40B4-BE49-F238E27FC236}">
                  <a16:creationId xmlns:a16="http://schemas.microsoft.com/office/drawing/2014/main" id="{B5319CBD-4C22-48EF-9364-A0EBC06A0D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00" y="1685837"/>
              <a:ext cx="1005840" cy="1005840"/>
            </a:xfrm>
            <a:prstGeom prst="rect">
              <a:avLst/>
            </a:prstGeom>
          </p:spPr>
        </p:pic>
      </p:grpSp>
    </p:spTree>
    <p:extLst>
      <p:ext uri="{BB962C8B-B14F-4D97-AF65-F5344CB8AC3E}">
        <p14:creationId xmlns:p14="http://schemas.microsoft.com/office/powerpoint/2010/main" val="57124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8" descr="A person looking at the camera&#10;&#10;Description automatically generated">
            <a:extLst>
              <a:ext uri="{FF2B5EF4-FFF2-40B4-BE49-F238E27FC236}">
                <a16:creationId xmlns:a16="http://schemas.microsoft.com/office/drawing/2014/main" id="{DEAA0853-0844-4A76-9F5C-10148BDB043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883" b="12766"/>
          <a:stretch/>
        </p:blipFill>
        <p:spPr>
          <a:xfrm>
            <a:off x="0" y="1"/>
            <a:ext cx="12187238" cy="6859588"/>
          </a:xfrm>
          <a:prstGeom prst="rect">
            <a:avLst/>
          </a:prstGeom>
        </p:spPr>
      </p:pic>
      <p:sp>
        <p:nvSpPr>
          <p:cNvPr id="9" name="Rectangle 8">
            <a:extLst>
              <a:ext uri="{FF2B5EF4-FFF2-40B4-BE49-F238E27FC236}">
                <a16:creationId xmlns:a16="http://schemas.microsoft.com/office/drawing/2014/main" id="{4DC31881-F995-4E99-9A6D-130F6F1D365F}"/>
              </a:ext>
            </a:extLst>
          </p:cNvPr>
          <p:cNvSpPr/>
          <p:nvPr/>
        </p:nvSpPr>
        <p:spPr>
          <a:xfrm flipH="1" flipV="1">
            <a:off x="0" y="1291767"/>
            <a:ext cx="12187238" cy="4075362"/>
          </a:xfrm>
          <a:prstGeom prst="rect">
            <a:avLst/>
          </a:prstGeom>
          <a:solidFill>
            <a:srgbClr val="2D004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2A8541-A8FC-484C-AE2E-C4BC9CB17D54}"/>
              </a:ext>
            </a:extLst>
          </p:cNvPr>
          <p:cNvSpPr>
            <a:spLocks noGrp="1"/>
          </p:cNvSpPr>
          <p:nvPr>
            <p:ph idx="1"/>
          </p:nvPr>
        </p:nvSpPr>
        <p:spPr>
          <a:xfrm>
            <a:off x="835819" y="1490871"/>
            <a:ext cx="10515600" cy="4351338"/>
          </a:xfrm>
        </p:spPr>
        <p:txBody>
          <a:bodyPr>
            <a:normAutofit/>
          </a:bodyPr>
          <a:lstStyle/>
          <a:p>
            <a:pPr marL="514350" indent="-514350">
              <a:spcBef>
                <a:spcPts val="600"/>
              </a:spcBef>
              <a:buFont typeface="+mj-lt"/>
              <a:buAutoNum type="arabicPeriod"/>
            </a:pPr>
            <a:r>
              <a:rPr lang="en-US" sz="2400" b="1" dirty="0">
                <a:solidFill>
                  <a:schemeClr val="bg1"/>
                </a:solidFill>
                <a:latin typeface="Graphik" panose="020B0503030202060203" pitchFamily="34" charset="0"/>
              </a:rPr>
              <a:t>Background and value proposition </a:t>
            </a:r>
          </a:p>
          <a:p>
            <a:pPr marL="514350" indent="-514350">
              <a:spcBef>
                <a:spcPts val="600"/>
              </a:spcBef>
              <a:buFont typeface="+mj-lt"/>
              <a:buAutoNum type="arabicPeriod"/>
            </a:pPr>
            <a:r>
              <a:rPr lang="en-US" sz="2400" b="1" dirty="0">
                <a:solidFill>
                  <a:schemeClr val="bg1"/>
                </a:solidFill>
                <a:latin typeface="Graphik" panose="020B0503030202060203" pitchFamily="34" charset="0"/>
              </a:rPr>
              <a:t>Our approach </a:t>
            </a:r>
          </a:p>
          <a:p>
            <a:pPr marL="514350" indent="-514350">
              <a:spcBef>
                <a:spcPts val="600"/>
              </a:spcBef>
              <a:buFont typeface="+mj-lt"/>
              <a:buAutoNum type="arabicPeriod"/>
            </a:pPr>
            <a:r>
              <a:rPr lang="en-US" sz="2400" b="1" dirty="0">
                <a:solidFill>
                  <a:schemeClr val="bg1"/>
                </a:solidFill>
                <a:latin typeface="Graphik" panose="020B0503030202060203" pitchFamily="34" charset="0"/>
              </a:rPr>
              <a:t>Understanding data</a:t>
            </a:r>
          </a:p>
          <a:p>
            <a:pPr marL="514350" indent="-514350">
              <a:spcBef>
                <a:spcPts val="600"/>
              </a:spcBef>
              <a:buFont typeface="+mj-lt"/>
              <a:buAutoNum type="arabicPeriod"/>
            </a:pPr>
            <a:r>
              <a:rPr lang="en-US" sz="2400" b="1" dirty="0">
                <a:solidFill>
                  <a:schemeClr val="bg1"/>
                </a:solidFill>
                <a:latin typeface="Graphik" panose="020B0503030202060203" pitchFamily="34" charset="0"/>
              </a:rPr>
              <a:t>Models</a:t>
            </a:r>
          </a:p>
          <a:p>
            <a:pPr marL="514350" indent="-514350">
              <a:spcBef>
                <a:spcPts val="600"/>
              </a:spcBef>
              <a:buFont typeface="+mj-lt"/>
              <a:buAutoNum type="arabicPeriod"/>
            </a:pPr>
            <a:r>
              <a:rPr lang="en-US" sz="2400" b="1" dirty="0">
                <a:solidFill>
                  <a:schemeClr val="bg1"/>
                </a:solidFill>
                <a:latin typeface="Graphik" panose="020B0503030202060203" pitchFamily="34" charset="0"/>
              </a:rPr>
              <a:t>Analytical model – comparison </a:t>
            </a:r>
          </a:p>
          <a:p>
            <a:pPr marL="514350" indent="-514350">
              <a:spcBef>
                <a:spcPts val="600"/>
              </a:spcBef>
              <a:buFont typeface="+mj-lt"/>
              <a:buAutoNum type="arabicPeriod"/>
            </a:pPr>
            <a:r>
              <a:rPr lang="en-US" sz="2400" b="1" dirty="0">
                <a:solidFill>
                  <a:schemeClr val="bg1"/>
                </a:solidFill>
                <a:latin typeface="Graphik" panose="020B0503030202060203" pitchFamily="34" charset="0"/>
              </a:rPr>
              <a:t>Conclusion &amp; optimization </a:t>
            </a:r>
          </a:p>
          <a:p>
            <a:pPr marL="514350" indent="-514350">
              <a:spcBef>
                <a:spcPts val="600"/>
              </a:spcBef>
              <a:buFont typeface="+mj-lt"/>
              <a:buAutoNum type="arabicPeriod"/>
            </a:pPr>
            <a:endParaRPr lang="en-US" sz="2400" b="1" dirty="0">
              <a:solidFill>
                <a:schemeClr val="bg1"/>
              </a:solidFill>
              <a:latin typeface="Graphik" panose="020B0503030202060203" pitchFamily="34" charset="0"/>
            </a:endParaRPr>
          </a:p>
          <a:p>
            <a:pPr marL="514350" indent="-514350">
              <a:spcBef>
                <a:spcPts val="600"/>
              </a:spcBef>
              <a:buFont typeface="+mj-lt"/>
              <a:buAutoNum type="arabicPeriod"/>
            </a:pPr>
            <a:endParaRPr lang="en-US" sz="2400" b="1" dirty="0">
              <a:solidFill>
                <a:schemeClr val="bg1"/>
              </a:solidFill>
              <a:latin typeface="Graphik" panose="020B0503030202060203" pitchFamily="34" charset="0"/>
            </a:endParaRPr>
          </a:p>
        </p:txBody>
      </p:sp>
      <p:sp>
        <p:nvSpPr>
          <p:cNvPr id="5" name="Title 3">
            <a:extLst>
              <a:ext uri="{FF2B5EF4-FFF2-40B4-BE49-F238E27FC236}">
                <a16:creationId xmlns:a16="http://schemas.microsoft.com/office/drawing/2014/main" id="{91B3FB95-FE0E-4882-8518-77605030AF9D}"/>
              </a:ext>
            </a:extLst>
          </p:cNvPr>
          <p:cNvSpPr txBox="1">
            <a:spLocks/>
          </p:cNvSpPr>
          <p:nvPr/>
        </p:nvSpPr>
        <p:spPr>
          <a:xfrm>
            <a:off x="411955" y="197720"/>
            <a:ext cx="11401353" cy="769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7500C0"/>
                </a:solidFill>
                <a:effectLst/>
                <a:uLnTx/>
                <a:uFillTx/>
                <a:latin typeface="Graphik Black"/>
                <a:ea typeface="+mj-ea"/>
                <a:cs typeface="+mj-cs"/>
              </a:rPr>
              <a:t>Agenda</a:t>
            </a:r>
            <a:endParaRPr kumimoji="0" lang="en-US" sz="2400" b="0" i="0" u="none" strike="noStrike" kern="1200" cap="none" spc="0" normalizeH="0" baseline="0" noProof="0">
              <a:ln>
                <a:noFill/>
              </a:ln>
              <a:solidFill>
                <a:srgbClr val="7500C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1010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B784EAA-05E6-4CA6-8DBE-A4F79D7763DA}"/>
              </a:ext>
            </a:extLst>
          </p:cNvPr>
          <p:cNvSpPr>
            <a:spLocks noGrp="1"/>
          </p:cNvSpPr>
          <p:nvPr>
            <p:ph type="title"/>
          </p:nvPr>
        </p:nvSpPr>
        <p:spPr>
          <a:xfrm>
            <a:off x="437535" y="198817"/>
            <a:ext cx="11430000" cy="876505"/>
          </a:xfrm>
        </p:spPr>
        <p:txBody>
          <a:bodyPr>
            <a:noAutofit/>
          </a:bodyPr>
          <a:lstStyle/>
          <a:p>
            <a:r>
              <a:rPr lang="en-US" sz="2400" dirty="0">
                <a:solidFill>
                  <a:srgbClr val="7500C0"/>
                </a:solidFill>
                <a:latin typeface="Graphik Black"/>
              </a:rPr>
              <a:t>Background – drive towards value</a:t>
            </a:r>
            <a:endParaRPr lang="en-US" sz="2400" dirty="0"/>
          </a:p>
        </p:txBody>
      </p:sp>
      <p:sp>
        <p:nvSpPr>
          <p:cNvPr id="4" name="Title 3">
            <a:extLst>
              <a:ext uri="{FF2B5EF4-FFF2-40B4-BE49-F238E27FC236}">
                <a16:creationId xmlns:a16="http://schemas.microsoft.com/office/drawing/2014/main" id="{E3FB8DEF-0389-4965-9A4D-F571B12FED9C}"/>
              </a:ext>
            </a:extLst>
          </p:cNvPr>
          <p:cNvSpPr txBox="1">
            <a:spLocks/>
          </p:cNvSpPr>
          <p:nvPr/>
        </p:nvSpPr>
        <p:spPr>
          <a:xfrm>
            <a:off x="437535" y="777937"/>
            <a:ext cx="11430000" cy="876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solidFill>
                  <a:srgbClr val="7500C0"/>
                </a:solidFill>
                <a:latin typeface="Graphik Black"/>
              </a:rPr>
              <a:t>Deep learning is creating new opportunities through commercially attractive solutions and playing a pivotal role to drive growth and value in the medical science</a:t>
            </a:r>
            <a:endParaRPr lang="en-US" sz="1800" i="1" dirty="0"/>
          </a:p>
        </p:txBody>
      </p:sp>
      <p:sp>
        <p:nvSpPr>
          <p:cNvPr id="5" name="Rectangle 4">
            <a:extLst>
              <a:ext uri="{FF2B5EF4-FFF2-40B4-BE49-F238E27FC236}">
                <a16:creationId xmlns:a16="http://schemas.microsoft.com/office/drawing/2014/main" id="{60F3BA35-EA21-45F9-AB2F-EF5C808E5DDF}"/>
              </a:ext>
            </a:extLst>
          </p:cNvPr>
          <p:cNvSpPr/>
          <p:nvPr/>
        </p:nvSpPr>
        <p:spPr>
          <a:xfrm>
            <a:off x="0" y="5573486"/>
            <a:ext cx="12192000" cy="1284514"/>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phik" panose="020B0503030202060203" pitchFamily="34" charset="0"/>
              <a:ea typeface="+mn-ea"/>
              <a:cs typeface="+mn-cs"/>
            </a:endParaRPr>
          </a:p>
        </p:txBody>
      </p:sp>
      <p:sp>
        <p:nvSpPr>
          <p:cNvPr id="6" name="Slide Number Placeholder 2">
            <a:extLst>
              <a:ext uri="{FF2B5EF4-FFF2-40B4-BE49-F238E27FC236}">
                <a16:creationId xmlns:a16="http://schemas.microsoft.com/office/drawing/2014/main" id="{47189E72-B422-4145-92C5-6C3CB46DD89C}"/>
              </a:ext>
            </a:extLst>
          </p:cNvPr>
          <p:cNvSpPr txBox="1">
            <a:spLocks/>
          </p:cNvSpPr>
          <p:nvPr/>
        </p:nvSpPr>
        <p:spPr>
          <a:xfrm>
            <a:off x="11506202" y="6558796"/>
            <a:ext cx="304799" cy="184666"/>
          </a:xfrm>
          <a:prstGeom prst="rect">
            <a:avLst/>
          </a:prstGeom>
        </p:spPr>
        <p:txBody>
          <a:bodyPr lIns="0" tIns="0" rIns="0" bIns="0">
            <a:spAutoFit/>
          </a:bodyP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F9AC08D-23A9-440E-BCB9-AA1E9877CC38}" type="slidenum">
              <a:rPr lang="en-US" smtClean="0">
                <a:solidFill>
                  <a:prstClr val="white">
                    <a:lumMod val="65000"/>
                  </a:prstClr>
                </a:solidFill>
                <a:latin typeface="Graphik" panose="020B0503030202060203" pitchFamily="34" charset="0"/>
              </a:rPr>
              <a:pPr>
                <a:defRPr/>
              </a:pPr>
              <a:t>3</a:t>
            </a:fld>
            <a:endParaRPr lang="en-US">
              <a:solidFill>
                <a:prstClr val="white">
                  <a:lumMod val="65000"/>
                </a:prstClr>
              </a:solidFill>
              <a:latin typeface="Graphik" panose="020B0503030202060203" pitchFamily="34" charset="0"/>
            </a:endParaRPr>
          </a:p>
        </p:txBody>
      </p:sp>
      <p:sp>
        <p:nvSpPr>
          <p:cNvPr id="7" name="Flowchart: Manual Input 6">
            <a:extLst>
              <a:ext uri="{FF2B5EF4-FFF2-40B4-BE49-F238E27FC236}">
                <a16:creationId xmlns:a16="http://schemas.microsoft.com/office/drawing/2014/main" id="{5EB680B9-484D-42E9-81FC-CF6357E5BA11}"/>
              </a:ext>
            </a:extLst>
          </p:cNvPr>
          <p:cNvSpPr/>
          <p:nvPr/>
        </p:nvSpPr>
        <p:spPr>
          <a:xfrm rot="5400000">
            <a:off x="2776384" y="-1138520"/>
            <a:ext cx="486697" cy="6039464"/>
          </a:xfrm>
          <a:prstGeom prst="flowChartManualIn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Graphik" panose="020B0503030202060203" pitchFamily="34" charset="0"/>
              <a:ea typeface="+mn-ea"/>
              <a:cs typeface="+mn-cs"/>
            </a:endParaRPr>
          </a:p>
        </p:txBody>
      </p:sp>
      <p:sp>
        <p:nvSpPr>
          <p:cNvPr id="8" name="Flowchart: Manual Input 7">
            <a:extLst>
              <a:ext uri="{FF2B5EF4-FFF2-40B4-BE49-F238E27FC236}">
                <a16:creationId xmlns:a16="http://schemas.microsoft.com/office/drawing/2014/main" id="{6A9C0118-52BA-4EA2-A808-A45381589F27}"/>
              </a:ext>
            </a:extLst>
          </p:cNvPr>
          <p:cNvSpPr/>
          <p:nvPr/>
        </p:nvSpPr>
        <p:spPr>
          <a:xfrm rot="5400000" flipH="1" flipV="1">
            <a:off x="8928919" y="-1138520"/>
            <a:ext cx="486697" cy="6039464"/>
          </a:xfrm>
          <a:prstGeom prst="flowChartManualIn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phik" panose="020B0503030202060203" pitchFamily="34" charset="0"/>
              <a:ea typeface="+mn-ea"/>
              <a:cs typeface="+mn-cs"/>
            </a:endParaRPr>
          </a:p>
        </p:txBody>
      </p:sp>
      <p:cxnSp>
        <p:nvCxnSpPr>
          <p:cNvPr id="9" name="Straight Connector 8">
            <a:extLst>
              <a:ext uri="{FF2B5EF4-FFF2-40B4-BE49-F238E27FC236}">
                <a16:creationId xmlns:a16="http://schemas.microsoft.com/office/drawing/2014/main" id="{3B8DA216-1928-4DD0-B030-182F7C11073D}"/>
              </a:ext>
            </a:extLst>
          </p:cNvPr>
          <p:cNvCxnSpPr>
            <a:cxnSpLocks/>
          </p:cNvCxnSpPr>
          <p:nvPr/>
        </p:nvCxnSpPr>
        <p:spPr>
          <a:xfrm>
            <a:off x="4847302" y="1468259"/>
            <a:ext cx="1814051" cy="781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DFF3B0-85AC-452B-8E8D-1856967BFBE0}"/>
              </a:ext>
            </a:extLst>
          </p:cNvPr>
          <p:cNvCxnSpPr>
            <a:cxnSpLocks/>
          </p:cNvCxnSpPr>
          <p:nvPr/>
        </p:nvCxnSpPr>
        <p:spPr>
          <a:xfrm>
            <a:off x="5358579" y="1468259"/>
            <a:ext cx="1814051" cy="781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1CD53E-B2A8-4D50-8B4F-1ECDAC9FAE10}"/>
              </a:ext>
            </a:extLst>
          </p:cNvPr>
          <p:cNvPicPr>
            <a:picLocks noChangeAspect="1"/>
          </p:cNvPicPr>
          <p:nvPr/>
        </p:nvPicPr>
        <p:blipFill>
          <a:blip r:embed="rId3">
            <a:duotone>
              <a:prstClr val="black"/>
              <a:srgbClr val="7500C0">
                <a:tint val="45000"/>
                <a:satMod val="400000"/>
              </a:srgbClr>
            </a:duotone>
          </a:blip>
          <a:stretch>
            <a:fillRect/>
          </a:stretch>
        </p:blipFill>
        <p:spPr>
          <a:xfrm>
            <a:off x="292193" y="1402517"/>
            <a:ext cx="946989" cy="946989"/>
          </a:xfrm>
          <a:prstGeom prst="rect">
            <a:avLst/>
          </a:prstGeom>
        </p:spPr>
      </p:pic>
      <p:pic>
        <p:nvPicPr>
          <p:cNvPr id="12" name="Picture 11">
            <a:extLst>
              <a:ext uri="{FF2B5EF4-FFF2-40B4-BE49-F238E27FC236}">
                <a16:creationId xmlns:a16="http://schemas.microsoft.com/office/drawing/2014/main" id="{FC2FC2A3-1DA6-4225-91B7-71B9215F1C9D}"/>
              </a:ext>
            </a:extLst>
          </p:cNvPr>
          <p:cNvPicPr>
            <a:picLocks noChangeAspect="1"/>
          </p:cNvPicPr>
          <p:nvPr/>
        </p:nvPicPr>
        <p:blipFill>
          <a:blip r:embed="rId4">
            <a:duotone>
              <a:prstClr val="black"/>
              <a:srgbClr val="7500C0">
                <a:tint val="45000"/>
                <a:satMod val="400000"/>
              </a:srgbClr>
            </a:duotone>
          </a:blip>
          <a:stretch>
            <a:fillRect/>
          </a:stretch>
        </p:blipFill>
        <p:spPr>
          <a:xfrm>
            <a:off x="11030704" y="1436326"/>
            <a:ext cx="876505" cy="876505"/>
          </a:xfrm>
          <a:prstGeom prst="rect">
            <a:avLst/>
          </a:prstGeom>
        </p:spPr>
      </p:pic>
      <p:sp>
        <p:nvSpPr>
          <p:cNvPr id="13" name="TextBox 12">
            <a:extLst>
              <a:ext uri="{FF2B5EF4-FFF2-40B4-BE49-F238E27FC236}">
                <a16:creationId xmlns:a16="http://schemas.microsoft.com/office/drawing/2014/main" id="{AD650827-8C5C-44BE-BF68-13D0BD086B82}"/>
              </a:ext>
            </a:extLst>
          </p:cNvPr>
          <p:cNvSpPr txBox="1"/>
          <p:nvPr/>
        </p:nvSpPr>
        <p:spPr>
          <a:xfrm>
            <a:off x="1531374" y="1693168"/>
            <a:ext cx="3315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chemeClr val="bg1"/>
                </a:solidFill>
                <a:effectLst/>
                <a:uLnTx/>
                <a:uFillTx/>
                <a:latin typeface="Graphik" panose="020B0503030202060203" pitchFamily="34" charset="0"/>
                <a:ea typeface="+mn-ea"/>
                <a:cs typeface="+mn-cs"/>
              </a:rPr>
              <a:t>TRADITIONAL PROCESS</a:t>
            </a:r>
          </a:p>
        </p:txBody>
      </p:sp>
      <p:sp>
        <p:nvSpPr>
          <p:cNvPr id="14" name="TextBox 13">
            <a:extLst>
              <a:ext uri="{FF2B5EF4-FFF2-40B4-BE49-F238E27FC236}">
                <a16:creationId xmlns:a16="http://schemas.microsoft.com/office/drawing/2014/main" id="{15E51E13-1CF1-4DBA-A3E5-687D12445AA9}"/>
              </a:ext>
            </a:extLst>
          </p:cNvPr>
          <p:cNvSpPr txBox="1"/>
          <p:nvPr/>
        </p:nvSpPr>
        <p:spPr>
          <a:xfrm>
            <a:off x="7300453" y="1693168"/>
            <a:ext cx="3628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chemeClr val="bg1"/>
                </a:solidFill>
                <a:effectLst/>
                <a:uLnTx/>
                <a:uFillTx/>
                <a:latin typeface="Graphik" panose="020B0503030202060203" pitchFamily="34" charset="0"/>
                <a:ea typeface="+mn-ea"/>
                <a:cs typeface="+mn-cs"/>
              </a:rPr>
              <a:t>DEEP LEARNING</a:t>
            </a:r>
          </a:p>
        </p:txBody>
      </p:sp>
      <p:sp>
        <p:nvSpPr>
          <p:cNvPr id="17" name="Rectangle 16">
            <a:extLst>
              <a:ext uri="{FF2B5EF4-FFF2-40B4-BE49-F238E27FC236}">
                <a16:creationId xmlns:a16="http://schemas.microsoft.com/office/drawing/2014/main" id="{2F9F895C-A627-4058-A763-4F0F45C779AC}"/>
              </a:ext>
            </a:extLst>
          </p:cNvPr>
          <p:cNvSpPr/>
          <p:nvPr/>
        </p:nvSpPr>
        <p:spPr>
          <a:xfrm>
            <a:off x="850164" y="2694149"/>
            <a:ext cx="1263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7500C0"/>
                </a:solidFill>
                <a:latin typeface="Times New Roman" panose="02020603050405020304" pitchFamily="18" charset="0"/>
                <a:cs typeface="Times New Roman" panose="02020603050405020304" pitchFamily="18" charset="0"/>
              </a:rPr>
              <a:t>£ </a:t>
            </a:r>
            <a:r>
              <a:rPr lang="en-US" sz="2800" b="1" dirty="0">
                <a:solidFill>
                  <a:srgbClr val="7500C0"/>
                </a:solidFill>
                <a:latin typeface="Graphik" panose="020B0503030202060203" pitchFamily="34" charset="0"/>
              </a:rPr>
              <a:t>2.3 B</a:t>
            </a:r>
            <a:endParaRPr kumimoji="0" lang="en-US" sz="2800" b="1" i="0" u="none" strike="noStrike" kern="1200" cap="none" spc="0" normalizeH="0" baseline="0" noProof="0" dirty="0">
              <a:ln>
                <a:noFill/>
              </a:ln>
              <a:solidFill>
                <a:srgbClr val="7500C0"/>
              </a:solidFill>
              <a:effectLst/>
              <a:uLnTx/>
              <a:uFillTx/>
              <a:latin typeface="Graphik" panose="020B0503030202060203" pitchFamily="34" charset="0"/>
              <a:ea typeface="+mn-ea"/>
              <a:cs typeface="+mn-cs"/>
            </a:endParaRPr>
          </a:p>
        </p:txBody>
      </p:sp>
      <p:sp>
        <p:nvSpPr>
          <p:cNvPr id="18" name="TextBox 17">
            <a:extLst>
              <a:ext uri="{FF2B5EF4-FFF2-40B4-BE49-F238E27FC236}">
                <a16:creationId xmlns:a16="http://schemas.microsoft.com/office/drawing/2014/main" id="{66B01AD3-4DD4-45B5-818E-EC9AEF2FA272}"/>
              </a:ext>
            </a:extLst>
          </p:cNvPr>
          <p:cNvSpPr txBox="1"/>
          <p:nvPr/>
        </p:nvSpPr>
        <p:spPr>
          <a:xfrm>
            <a:off x="2243700" y="2828019"/>
            <a:ext cx="3467006" cy="538609"/>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raphik" panose="020B0503030202060203" pitchFamily="34" charset="0"/>
                <a:ea typeface="+mn-ea"/>
                <a:cs typeface="+mn-cs"/>
              </a:rPr>
              <a:t>£ 2.3 billion is spent on X-rays per year in UK</a:t>
            </a:r>
          </a:p>
        </p:txBody>
      </p:sp>
      <p:sp>
        <p:nvSpPr>
          <p:cNvPr id="20" name="Rectangle 19">
            <a:extLst>
              <a:ext uri="{FF2B5EF4-FFF2-40B4-BE49-F238E27FC236}">
                <a16:creationId xmlns:a16="http://schemas.microsoft.com/office/drawing/2014/main" id="{D35E03F7-E395-41E3-9AB8-D4CA4A65A125}"/>
              </a:ext>
            </a:extLst>
          </p:cNvPr>
          <p:cNvSpPr/>
          <p:nvPr/>
        </p:nvSpPr>
        <p:spPr>
          <a:xfrm>
            <a:off x="1058736" y="3572751"/>
            <a:ext cx="974177"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7500C0"/>
                </a:solidFill>
                <a:latin typeface="Graphik" panose="020B0503030202060203" pitchFamily="34" charset="0"/>
              </a:rPr>
              <a:t>1 -2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500C0"/>
                </a:solidFill>
                <a:effectLst/>
                <a:uLnTx/>
                <a:uFillTx/>
                <a:latin typeface="Graphik" panose="020B0503030202060203" pitchFamily="34" charset="0"/>
                <a:ea typeface="+mn-ea"/>
                <a:cs typeface="+mn-cs"/>
              </a:rPr>
              <a:t>Days </a:t>
            </a:r>
          </a:p>
        </p:txBody>
      </p:sp>
      <p:sp>
        <p:nvSpPr>
          <p:cNvPr id="21" name="TextBox 20">
            <a:extLst>
              <a:ext uri="{FF2B5EF4-FFF2-40B4-BE49-F238E27FC236}">
                <a16:creationId xmlns:a16="http://schemas.microsoft.com/office/drawing/2014/main" id="{0A3F7F75-80B9-4C76-8CFF-67B5CCE05A35}"/>
              </a:ext>
            </a:extLst>
          </p:cNvPr>
          <p:cNvSpPr txBox="1"/>
          <p:nvPr/>
        </p:nvSpPr>
        <p:spPr>
          <a:xfrm>
            <a:off x="2203176" y="3650187"/>
            <a:ext cx="3467006" cy="784830"/>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raphik" panose="020B0503030202060203" pitchFamily="34" charset="0"/>
                <a:ea typeface="+mn-ea"/>
                <a:cs typeface="+mn-cs"/>
              </a:rPr>
              <a:t>On an average 1 – 2 days are required to get the x-ray report in a non-emergency situation </a:t>
            </a:r>
          </a:p>
        </p:txBody>
      </p:sp>
      <p:sp>
        <p:nvSpPr>
          <p:cNvPr id="23" name="TextBox 22">
            <a:extLst>
              <a:ext uri="{FF2B5EF4-FFF2-40B4-BE49-F238E27FC236}">
                <a16:creationId xmlns:a16="http://schemas.microsoft.com/office/drawing/2014/main" id="{2D008E96-B9CD-4C15-9B56-271B84B49971}"/>
              </a:ext>
            </a:extLst>
          </p:cNvPr>
          <p:cNvSpPr txBox="1"/>
          <p:nvPr/>
        </p:nvSpPr>
        <p:spPr>
          <a:xfrm>
            <a:off x="8449954" y="2742798"/>
            <a:ext cx="3457255" cy="784830"/>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raphik" panose="020B0503030202060203" pitchFamily="34" charset="0"/>
                <a:ea typeface="+mn-ea"/>
                <a:cs typeface="+mn-cs"/>
              </a:rPr>
              <a:t>It is expected to obtain a significant reduction in spend due to AI and deep learning techniques</a:t>
            </a:r>
          </a:p>
        </p:txBody>
      </p:sp>
      <p:sp>
        <p:nvSpPr>
          <p:cNvPr id="24" name="Rectangle 23">
            <a:extLst>
              <a:ext uri="{FF2B5EF4-FFF2-40B4-BE49-F238E27FC236}">
                <a16:creationId xmlns:a16="http://schemas.microsoft.com/office/drawing/2014/main" id="{8FB40EA5-C946-40F2-9340-D285B597A0AD}"/>
              </a:ext>
            </a:extLst>
          </p:cNvPr>
          <p:cNvSpPr/>
          <p:nvPr/>
        </p:nvSpPr>
        <p:spPr>
          <a:xfrm>
            <a:off x="6917794" y="2704433"/>
            <a:ext cx="15327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500C0"/>
                </a:solidFill>
                <a:effectLst/>
                <a:uLnTx/>
                <a:uFillTx/>
                <a:latin typeface="Graphik" panose="020B0503030202060203" pitchFamily="34" charset="0"/>
                <a:ea typeface="+mn-ea"/>
                <a:cs typeface="+mn-cs"/>
              </a:rPr>
              <a:t>25 - 35% </a:t>
            </a:r>
          </a:p>
        </p:txBody>
      </p:sp>
      <p:sp>
        <p:nvSpPr>
          <p:cNvPr id="25" name="Rectangle 24">
            <a:extLst>
              <a:ext uri="{FF2B5EF4-FFF2-40B4-BE49-F238E27FC236}">
                <a16:creationId xmlns:a16="http://schemas.microsoft.com/office/drawing/2014/main" id="{04EDCF84-FD77-4EBE-891C-2B3C0CFE13F0}"/>
              </a:ext>
            </a:extLst>
          </p:cNvPr>
          <p:cNvSpPr/>
          <p:nvPr/>
        </p:nvSpPr>
        <p:spPr>
          <a:xfrm>
            <a:off x="7066075" y="3623528"/>
            <a:ext cx="12441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500C0"/>
                </a:solidFill>
                <a:effectLst/>
                <a:uLnTx/>
                <a:uFillTx/>
                <a:latin typeface="Graphik" panose="020B0503030202060203" pitchFamily="34" charset="0"/>
                <a:ea typeface="+mn-ea"/>
                <a:cs typeface="+mn-cs"/>
              </a:rPr>
              <a:t>&lt; 1 day</a:t>
            </a:r>
          </a:p>
        </p:txBody>
      </p:sp>
      <p:sp>
        <p:nvSpPr>
          <p:cNvPr id="26" name="TextBox 25">
            <a:extLst>
              <a:ext uri="{FF2B5EF4-FFF2-40B4-BE49-F238E27FC236}">
                <a16:creationId xmlns:a16="http://schemas.microsoft.com/office/drawing/2014/main" id="{BFB8D01D-CA17-406C-B775-57436513D161}"/>
              </a:ext>
            </a:extLst>
          </p:cNvPr>
          <p:cNvSpPr txBox="1"/>
          <p:nvPr/>
        </p:nvSpPr>
        <p:spPr>
          <a:xfrm>
            <a:off x="8449953" y="3677389"/>
            <a:ext cx="3056249" cy="538609"/>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raphik" panose="020B0503030202060203" pitchFamily="34" charset="0"/>
                <a:ea typeface="+mn-ea"/>
                <a:cs typeface="+mn-cs"/>
              </a:rPr>
              <a:t>The turn around time for the x-ray reports will be significantly reduced</a:t>
            </a:r>
          </a:p>
        </p:txBody>
      </p:sp>
      <p:sp>
        <p:nvSpPr>
          <p:cNvPr id="28" name="TextBox 27">
            <a:extLst>
              <a:ext uri="{FF2B5EF4-FFF2-40B4-BE49-F238E27FC236}">
                <a16:creationId xmlns:a16="http://schemas.microsoft.com/office/drawing/2014/main" id="{DBFEE2CB-4471-43D3-B6B2-F748B7F1C5FC}"/>
              </a:ext>
            </a:extLst>
          </p:cNvPr>
          <p:cNvSpPr txBox="1"/>
          <p:nvPr/>
        </p:nvSpPr>
        <p:spPr>
          <a:xfrm>
            <a:off x="8428183" y="4752684"/>
            <a:ext cx="3230418" cy="538609"/>
          </a:xfrm>
          <a:prstGeom prst="rect">
            <a:avLst/>
          </a:prstGeom>
          <a:noFill/>
        </p:spPr>
        <p:txBody>
          <a:bodyPr wrap="square" lIns="0" tIns="0" rIns="0" bIns="45720" rtlCol="0">
            <a:sp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LnTx/>
                <a:uFillTx/>
                <a:latin typeface="Graphik" panose="020B0503030202060203" pitchFamily="34" charset="0"/>
              </a:defRPr>
            </a:lvl1pPr>
          </a:lstStyle>
          <a:p>
            <a:r>
              <a:rPr lang="en-US" dirty="0"/>
              <a:t>It is expected to reduce the diagnosis error to a minimal</a:t>
            </a:r>
          </a:p>
        </p:txBody>
      </p:sp>
      <p:sp>
        <p:nvSpPr>
          <p:cNvPr id="29" name="Rectangle 28">
            <a:extLst>
              <a:ext uri="{FF2B5EF4-FFF2-40B4-BE49-F238E27FC236}">
                <a16:creationId xmlns:a16="http://schemas.microsoft.com/office/drawing/2014/main" id="{EB705963-AB91-4CF3-A9F8-0B89E59C8BD0}"/>
              </a:ext>
            </a:extLst>
          </p:cNvPr>
          <p:cNvSpPr/>
          <p:nvPr/>
        </p:nvSpPr>
        <p:spPr>
          <a:xfrm>
            <a:off x="1531373" y="5751848"/>
            <a:ext cx="9751725" cy="864339"/>
          </a:xfrm>
          <a:prstGeom prst="rect">
            <a:avLst/>
          </a:prstGeom>
        </p:spPr>
        <p:txBody>
          <a:bodyPr wrap="square">
            <a:spAutoFit/>
          </a:bodyPr>
          <a:lstStyle/>
          <a:p>
            <a:pPr marL="40302" marR="32242" lvl="0" indent="0" algn="l" defTabSz="914400" rtl="0" eaLnBrk="1" fontAlgn="auto" latinLnBrk="0" hangingPunct="1">
              <a:lnSpc>
                <a:spcPct val="97200"/>
              </a:lnSpc>
              <a:spcBef>
                <a:spcPts val="148"/>
              </a:spcBef>
              <a:spcAft>
                <a:spcPts val="0"/>
              </a:spcAft>
              <a:buClrTx/>
              <a:buSzTx/>
              <a:buFontTx/>
              <a:buNone/>
              <a:tabLst/>
              <a:defRPr/>
            </a:pPr>
            <a:r>
              <a:rPr kumimoji="0" lang="en-US" sz="1800" b="1" i="0" u="none" strike="noStrike" kern="1200" cap="none" spc="300" normalizeH="0" baseline="0" noProof="0" dirty="0">
                <a:ln>
                  <a:noFill/>
                </a:ln>
                <a:solidFill>
                  <a:srgbClr val="7500C0"/>
                </a:solidFill>
                <a:effectLst/>
                <a:uLnTx/>
                <a:uFillTx/>
                <a:latin typeface="Graphik" panose="020B0503030202060203" pitchFamily="34" charset="0"/>
                <a:ea typeface="+mn-ea"/>
                <a:cs typeface="Graphik Light"/>
              </a:rPr>
              <a:t>WHAT THIS MEANS FOR PATIENTS</a:t>
            </a:r>
          </a:p>
          <a:p>
            <a:pPr marL="40302" marR="32242" lvl="0" indent="0" algn="l" defTabSz="914400" rtl="0" eaLnBrk="1" fontAlgn="auto" latinLnBrk="0" hangingPunct="1">
              <a:lnSpc>
                <a:spcPct val="97200"/>
              </a:lnSpc>
              <a:spcBef>
                <a:spcPts val="148"/>
              </a:spcBef>
              <a:spcAft>
                <a:spcPts val="0"/>
              </a:spcAft>
              <a:buClrTx/>
              <a:buSzTx/>
              <a:buFontTx/>
              <a:buNone/>
              <a:tabLst/>
              <a:defRPr/>
            </a:pPr>
            <a:r>
              <a:rPr lang="en-US" sz="1600" spc="-5" dirty="0">
                <a:solidFill>
                  <a:prstClr val="black"/>
                </a:solidFill>
                <a:latin typeface="Graphik" panose="020B0503030202060203" pitchFamily="34" charset="0"/>
                <a:cs typeface="Graphik Light"/>
              </a:rPr>
              <a:t>Patients can expect faster diagnosis of their x-rays thereby gaining speed to therapy </a:t>
            </a:r>
            <a:r>
              <a:rPr kumimoji="0" lang="en-US" sz="1600" b="0" i="0" u="none" strike="noStrike" kern="1200" cap="none" spc="-5" normalizeH="0" baseline="0" noProof="0" dirty="0">
                <a:ln>
                  <a:noFill/>
                </a:ln>
                <a:solidFill>
                  <a:prstClr val="black"/>
                </a:solidFill>
                <a:effectLst/>
                <a:uLnTx/>
                <a:uFillTx/>
                <a:latin typeface="Graphik" panose="020B0503030202060203" pitchFamily="34" charset="0"/>
                <a:ea typeface="+mn-ea"/>
                <a:cs typeface="Graphik Light"/>
              </a:rPr>
              <a:t>at a reduced cost</a:t>
            </a:r>
          </a:p>
          <a:p>
            <a:pPr marL="40302" marR="32242" lvl="0" indent="0" algn="l" defTabSz="914400" rtl="0" eaLnBrk="1" fontAlgn="auto" latinLnBrk="0" hangingPunct="1">
              <a:lnSpc>
                <a:spcPct val="97200"/>
              </a:lnSpc>
              <a:spcBef>
                <a:spcPts val="148"/>
              </a:spcBef>
              <a:spcAft>
                <a:spcPts val="0"/>
              </a:spcAft>
              <a:buClrTx/>
              <a:buSzTx/>
              <a:buFontTx/>
              <a:buNone/>
              <a:tabLst/>
              <a:defRPr/>
            </a:pPr>
            <a:r>
              <a:rPr lang="en-US" sz="1600" spc="-5" dirty="0">
                <a:solidFill>
                  <a:prstClr val="black"/>
                </a:solidFill>
                <a:latin typeface="Graphik" panose="020B0503030202060203" pitchFamily="34" charset="0"/>
                <a:cs typeface="Graphik Light"/>
              </a:rPr>
              <a:t>and with higher accuracy</a:t>
            </a:r>
            <a:endParaRPr kumimoji="0" lang="en-US" sz="1600" b="0" i="0" u="none" strike="noStrike" kern="1200" cap="none" spc="-5" normalizeH="0" baseline="0" noProof="0" dirty="0">
              <a:ln>
                <a:noFill/>
              </a:ln>
              <a:solidFill>
                <a:prstClr val="black"/>
              </a:solidFill>
              <a:effectLst/>
              <a:uLnTx/>
              <a:uFillTx/>
              <a:latin typeface="Graphik" panose="020B0503030202060203" pitchFamily="34" charset="0"/>
              <a:ea typeface="+mn-ea"/>
              <a:cs typeface="Graphik Light"/>
            </a:endParaRPr>
          </a:p>
        </p:txBody>
      </p:sp>
      <p:pic>
        <p:nvPicPr>
          <p:cNvPr id="30" name="Picture 29">
            <a:extLst>
              <a:ext uri="{FF2B5EF4-FFF2-40B4-BE49-F238E27FC236}">
                <a16:creationId xmlns:a16="http://schemas.microsoft.com/office/drawing/2014/main" id="{AC31E465-6624-4AB2-8818-BBB8FF3FD38B}"/>
              </a:ext>
            </a:extLst>
          </p:cNvPr>
          <p:cNvPicPr>
            <a:picLocks noChangeAspect="1"/>
          </p:cNvPicPr>
          <p:nvPr/>
        </p:nvPicPr>
        <p:blipFill>
          <a:blip r:embed="rId5">
            <a:duotone>
              <a:prstClr val="black"/>
              <a:srgbClr val="7500C0">
                <a:tint val="45000"/>
                <a:satMod val="400000"/>
              </a:srgbClr>
            </a:duotone>
            <a:extLst>
              <a:ext uri="{28A0092B-C50C-407E-A947-70E740481C1C}">
                <a14:useLocalDpi xmlns:a14="http://schemas.microsoft.com/office/drawing/2010/main" val="0"/>
              </a:ext>
            </a:extLst>
          </a:blip>
          <a:stretch>
            <a:fillRect/>
          </a:stretch>
        </p:blipFill>
        <p:spPr>
          <a:xfrm>
            <a:off x="292192" y="5704112"/>
            <a:ext cx="946989" cy="946989"/>
          </a:xfrm>
          <a:prstGeom prst="rect">
            <a:avLst/>
          </a:prstGeom>
        </p:spPr>
      </p:pic>
      <p:sp>
        <p:nvSpPr>
          <p:cNvPr id="31" name="Rectangle 30">
            <a:extLst>
              <a:ext uri="{FF2B5EF4-FFF2-40B4-BE49-F238E27FC236}">
                <a16:creationId xmlns:a16="http://schemas.microsoft.com/office/drawing/2014/main" id="{3039D28F-ED16-42EB-96F7-E9F4D9C128DD}"/>
              </a:ext>
            </a:extLst>
          </p:cNvPr>
          <p:cNvSpPr/>
          <p:nvPr/>
        </p:nvSpPr>
        <p:spPr>
          <a:xfrm>
            <a:off x="1109521" y="4876078"/>
            <a:ext cx="811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7500C0"/>
                </a:solidFill>
                <a:latin typeface="Graphik" panose="020B0503030202060203" pitchFamily="34" charset="0"/>
              </a:rPr>
              <a:t>30%</a:t>
            </a:r>
            <a:endParaRPr kumimoji="0" lang="en-US" sz="2800" b="1" i="0" u="none" strike="noStrike" kern="1200" cap="none" spc="0" normalizeH="0" baseline="0" noProof="0" dirty="0">
              <a:ln>
                <a:noFill/>
              </a:ln>
              <a:solidFill>
                <a:srgbClr val="7500C0"/>
              </a:solidFill>
              <a:effectLst/>
              <a:uLnTx/>
              <a:uFillTx/>
              <a:latin typeface="Graphik" panose="020B0503030202060203" pitchFamily="34" charset="0"/>
              <a:ea typeface="+mn-ea"/>
              <a:cs typeface="+mn-cs"/>
            </a:endParaRPr>
          </a:p>
        </p:txBody>
      </p:sp>
      <p:sp>
        <p:nvSpPr>
          <p:cNvPr id="32" name="TextBox 31">
            <a:extLst>
              <a:ext uri="{FF2B5EF4-FFF2-40B4-BE49-F238E27FC236}">
                <a16:creationId xmlns:a16="http://schemas.microsoft.com/office/drawing/2014/main" id="{22FE900B-27A7-4C91-8E55-BFD3F3B425CE}"/>
              </a:ext>
            </a:extLst>
          </p:cNvPr>
          <p:cNvSpPr txBox="1"/>
          <p:nvPr/>
        </p:nvSpPr>
        <p:spPr>
          <a:xfrm>
            <a:off x="2205655" y="4868383"/>
            <a:ext cx="3467006" cy="538609"/>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raphik" panose="020B0503030202060203" pitchFamily="34" charset="0"/>
                <a:ea typeface="+mn-ea"/>
                <a:cs typeface="+mn-cs"/>
              </a:rPr>
              <a:t>On an average 30% of the radiology examinations are wrongly diagnosed</a:t>
            </a:r>
          </a:p>
        </p:txBody>
      </p:sp>
      <p:sp>
        <p:nvSpPr>
          <p:cNvPr id="35" name="Arrow: Down 34">
            <a:extLst>
              <a:ext uri="{FF2B5EF4-FFF2-40B4-BE49-F238E27FC236}">
                <a16:creationId xmlns:a16="http://schemas.microsoft.com/office/drawing/2014/main" id="{6F56189F-2BAD-4E55-89F3-83CF098032D4}"/>
              </a:ext>
            </a:extLst>
          </p:cNvPr>
          <p:cNvSpPr/>
          <p:nvPr/>
        </p:nvSpPr>
        <p:spPr>
          <a:xfrm>
            <a:off x="7565678" y="4685357"/>
            <a:ext cx="237024" cy="538609"/>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81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B784EAA-05E6-4CA6-8DBE-A4F79D7763DA}"/>
              </a:ext>
            </a:extLst>
          </p:cNvPr>
          <p:cNvSpPr>
            <a:spLocks noGrp="1"/>
          </p:cNvSpPr>
          <p:nvPr>
            <p:ph type="title"/>
          </p:nvPr>
        </p:nvSpPr>
        <p:spPr>
          <a:xfrm>
            <a:off x="437535" y="198817"/>
            <a:ext cx="11430000" cy="876505"/>
          </a:xfrm>
        </p:spPr>
        <p:txBody>
          <a:bodyPr>
            <a:noAutofit/>
          </a:bodyPr>
          <a:lstStyle/>
          <a:p>
            <a:r>
              <a:rPr lang="en-US" sz="2400" dirty="0">
                <a:solidFill>
                  <a:srgbClr val="7500C0"/>
                </a:solidFill>
                <a:latin typeface="Graphik Black"/>
              </a:rPr>
              <a:t>Our approach </a:t>
            </a:r>
            <a:endParaRPr lang="en-US" sz="2400" dirty="0"/>
          </a:p>
        </p:txBody>
      </p:sp>
      <p:sp>
        <p:nvSpPr>
          <p:cNvPr id="7" name="Textfeld 19">
            <a:extLst>
              <a:ext uri="{FF2B5EF4-FFF2-40B4-BE49-F238E27FC236}">
                <a16:creationId xmlns:a16="http://schemas.microsoft.com/office/drawing/2014/main" id="{72E6269E-1A46-4657-8A2D-D48020168763}"/>
              </a:ext>
            </a:extLst>
          </p:cNvPr>
          <p:cNvSpPr txBox="1"/>
          <p:nvPr/>
        </p:nvSpPr>
        <p:spPr>
          <a:xfrm>
            <a:off x="9605452" y="1905770"/>
            <a:ext cx="1037143" cy="969496"/>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100" normalizeH="0" baseline="0" noProof="0">
                <a:ln>
                  <a:noFill/>
                </a:ln>
                <a:solidFill>
                  <a:srgbClr val="44546A">
                    <a:lumMod val="50000"/>
                  </a:srgbClr>
                </a:solidFill>
                <a:effectLst/>
                <a:uLnTx/>
                <a:uFillTx/>
                <a:latin typeface="Graphik Black" panose="020B0503030202060203" pitchFamily="34" charset="77"/>
                <a:ea typeface="+mn-ea"/>
                <a:cs typeface="+mn-cs"/>
              </a:rPr>
              <a:t>05</a:t>
            </a:r>
          </a:p>
        </p:txBody>
      </p:sp>
      <p:sp>
        <p:nvSpPr>
          <p:cNvPr id="8" name="Rectangle 7">
            <a:extLst>
              <a:ext uri="{FF2B5EF4-FFF2-40B4-BE49-F238E27FC236}">
                <a16:creationId xmlns:a16="http://schemas.microsoft.com/office/drawing/2014/main" id="{2C088DE3-CC63-4238-8D4B-CEBBE6A86C2E}"/>
              </a:ext>
            </a:extLst>
          </p:cNvPr>
          <p:cNvSpPr/>
          <p:nvPr/>
        </p:nvSpPr>
        <p:spPr>
          <a:xfrm>
            <a:off x="9455953" y="2860192"/>
            <a:ext cx="1903596" cy="227113"/>
          </a:xfrm>
          <a:prstGeom prst="rect">
            <a:avLst/>
          </a:prstGeom>
        </p:spPr>
        <p:txBody>
          <a:bodyPr wrap="square" lIns="0" tIns="0" rIns="0" bIns="0">
            <a:spAutoFit/>
          </a:bodyPr>
          <a:lstStyle/>
          <a:p>
            <a:pPr marL="0" marR="0" lvl="0" indent="0" algn="l" defTabSz="622284" rtl="0" eaLnBrk="1" fontAlgn="auto" latinLnBrk="0" hangingPunct="1">
              <a:lnSpc>
                <a:spcPct val="80000"/>
              </a:lnSpc>
              <a:spcBef>
                <a:spcPct val="0"/>
              </a:spcBef>
              <a:spcAft>
                <a:spcPts val="20"/>
              </a:spcAft>
              <a:buClrTx/>
              <a:buSzTx/>
              <a:buFontTx/>
              <a:buNone/>
              <a:tabLst/>
              <a:defRPr/>
            </a:pPr>
            <a:r>
              <a:rPr kumimoji="0" lang="en-US" b="1" i="0" u="none" strike="noStrike" kern="0" cap="none" spc="-100" normalizeH="0" baseline="0" noProof="0" dirty="0">
                <a:ln>
                  <a:noFill/>
                </a:ln>
                <a:solidFill>
                  <a:srgbClr val="44546A">
                    <a:lumMod val="50000"/>
                  </a:srgbClr>
                </a:solidFill>
                <a:effectLst/>
                <a:uLnTx/>
                <a:uFillTx/>
                <a:latin typeface="Graphik" charset="0"/>
                <a:ea typeface="Graphik" charset="0"/>
                <a:cs typeface="Graphik" charset="0"/>
              </a:rPr>
              <a:t>Output Analysis</a:t>
            </a:r>
          </a:p>
        </p:txBody>
      </p:sp>
      <p:grpSp>
        <p:nvGrpSpPr>
          <p:cNvPr id="9" name="Group 8">
            <a:extLst>
              <a:ext uri="{FF2B5EF4-FFF2-40B4-BE49-F238E27FC236}">
                <a16:creationId xmlns:a16="http://schemas.microsoft.com/office/drawing/2014/main" id="{4ED4E61C-50C8-4C1E-9A97-C86C3975CC95}"/>
              </a:ext>
            </a:extLst>
          </p:cNvPr>
          <p:cNvGrpSpPr/>
          <p:nvPr/>
        </p:nvGrpSpPr>
        <p:grpSpPr>
          <a:xfrm>
            <a:off x="9009173" y="2253358"/>
            <a:ext cx="274319" cy="274320"/>
            <a:chOff x="2404876" y="4131816"/>
            <a:chExt cx="644841" cy="644841"/>
          </a:xfrm>
        </p:grpSpPr>
        <p:sp>
          <p:nvSpPr>
            <p:cNvPr id="10" name="Rectangle 9">
              <a:extLst>
                <a:ext uri="{FF2B5EF4-FFF2-40B4-BE49-F238E27FC236}">
                  <a16:creationId xmlns:a16="http://schemas.microsoft.com/office/drawing/2014/main" id="{E3AC9C7D-2C42-434D-83E5-B53B523C4DEF}"/>
                </a:ext>
              </a:extLst>
            </p:cNvPr>
            <p:cNvSpPr/>
            <p:nvPr/>
          </p:nvSpPr>
          <p:spPr>
            <a:xfrm>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3AB6BFA-AC6F-4612-8EE3-2A97AA7C76CF}"/>
                </a:ext>
              </a:extLst>
            </p:cNvPr>
            <p:cNvSpPr/>
            <p:nvPr/>
          </p:nvSpPr>
          <p:spPr>
            <a:xfrm rot="16200000">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feld 19">
            <a:extLst>
              <a:ext uri="{FF2B5EF4-FFF2-40B4-BE49-F238E27FC236}">
                <a16:creationId xmlns:a16="http://schemas.microsoft.com/office/drawing/2014/main" id="{CACC03BC-1DBF-4BDA-8A9F-39480DE313D0}"/>
              </a:ext>
            </a:extLst>
          </p:cNvPr>
          <p:cNvSpPr txBox="1"/>
          <p:nvPr/>
        </p:nvSpPr>
        <p:spPr>
          <a:xfrm>
            <a:off x="1283208" y="1905770"/>
            <a:ext cx="897682" cy="969496"/>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100" normalizeH="0" baseline="0" noProof="0" dirty="0">
                <a:ln>
                  <a:noFill/>
                </a:ln>
                <a:solidFill>
                  <a:srgbClr val="A100FF"/>
                </a:solidFill>
                <a:effectLst/>
                <a:uLnTx/>
                <a:uFillTx/>
                <a:latin typeface="Graphik Black" panose="020B0503030202060203" pitchFamily="34" charset="77"/>
                <a:ea typeface="+mn-ea"/>
                <a:cs typeface="+mn-cs"/>
              </a:rPr>
              <a:t>01</a:t>
            </a:r>
          </a:p>
        </p:txBody>
      </p:sp>
      <p:sp>
        <p:nvSpPr>
          <p:cNvPr id="16" name="Rectangle 15">
            <a:extLst>
              <a:ext uri="{FF2B5EF4-FFF2-40B4-BE49-F238E27FC236}">
                <a16:creationId xmlns:a16="http://schemas.microsoft.com/office/drawing/2014/main" id="{EFB73260-C608-498F-A1EC-675F07087CBB}"/>
              </a:ext>
            </a:extLst>
          </p:cNvPr>
          <p:cNvSpPr/>
          <p:nvPr/>
        </p:nvSpPr>
        <p:spPr>
          <a:xfrm>
            <a:off x="1283208" y="3408211"/>
            <a:ext cx="1454790" cy="2523768"/>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mn-cs"/>
              </a:rPr>
              <a:t>Collection of labeled data of chest x-rays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black"/>
                </a:solidFill>
                <a:latin typeface="Graphik"/>
              </a:rPr>
              <a:t>The full data extract has 224k images w/ 14 common chest radiographic observations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Graphik"/>
                <a:ea typeface="+mn-ea"/>
                <a:cs typeface="+mn-cs"/>
              </a:rPr>
              <a:t>Patient population of 65k</a:t>
            </a:r>
            <a:endParaRPr kumimoji="0" lang="en-US" sz="1400" i="0" u="none" strike="noStrike" kern="1200" cap="none" spc="0" normalizeH="0" baseline="0" noProof="0" dirty="0">
              <a:ln>
                <a:noFill/>
              </a:ln>
              <a:solidFill>
                <a:srgbClr val="ED7D31"/>
              </a:solidFill>
              <a:effectLst/>
              <a:uLnTx/>
              <a:uFillTx/>
              <a:latin typeface="Graphik"/>
              <a:ea typeface="+mn-ea"/>
              <a:cs typeface="+mn-cs"/>
            </a:endParaRPr>
          </a:p>
        </p:txBody>
      </p:sp>
      <p:sp>
        <p:nvSpPr>
          <p:cNvPr id="17" name="Rectangle 16">
            <a:extLst>
              <a:ext uri="{FF2B5EF4-FFF2-40B4-BE49-F238E27FC236}">
                <a16:creationId xmlns:a16="http://schemas.microsoft.com/office/drawing/2014/main" id="{16FBC6A9-5015-40BC-9A6E-D634B7194028}"/>
              </a:ext>
            </a:extLst>
          </p:cNvPr>
          <p:cNvSpPr/>
          <p:nvPr/>
        </p:nvSpPr>
        <p:spPr>
          <a:xfrm>
            <a:off x="1283208" y="2884814"/>
            <a:ext cx="1682130" cy="227113"/>
          </a:xfrm>
          <a:prstGeom prst="rect">
            <a:avLst/>
          </a:prstGeom>
        </p:spPr>
        <p:txBody>
          <a:bodyPr wrap="square" lIns="0" tIns="0" rIns="0" bIns="0">
            <a:spAutoFit/>
          </a:bodyPr>
          <a:lstStyle/>
          <a:p>
            <a:pPr marL="0" marR="0" lvl="0" indent="0" algn="l" defTabSz="622284" rtl="0" eaLnBrk="1" fontAlgn="auto" latinLnBrk="0" hangingPunct="1">
              <a:lnSpc>
                <a:spcPct val="80000"/>
              </a:lnSpc>
              <a:spcBef>
                <a:spcPct val="0"/>
              </a:spcBef>
              <a:spcAft>
                <a:spcPts val="20"/>
              </a:spcAft>
              <a:buClrTx/>
              <a:buSzTx/>
              <a:buFontTx/>
              <a:buNone/>
              <a:tabLst/>
              <a:defRPr/>
            </a:pPr>
            <a:r>
              <a:rPr kumimoji="0" lang="en-US" b="1" i="0" u="none" strike="noStrike" kern="0" cap="none" spc="-100" normalizeH="0" baseline="0" noProof="0" dirty="0">
                <a:ln>
                  <a:noFill/>
                </a:ln>
                <a:solidFill>
                  <a:srgbClr val="A100FF"/>
                </a:solidFill>
                <a:effectLst/>
                <a:uLnTx/>
                <a:uFillTx/>
                <a:latin typeface="Graphik" charset="0"/>
                <a:ea typeface="Graphik" charset="0"/>
                <a:cs typeface="Graphik" charset="0"/>
              </a:rPr>
              <a:t>Data Gathering </a:t>
            </a:r>
          </a:p>
        </p:txBody>
      </p:sp>
      <p:sp>
        <p:nvSpPr>
          <p:cNvPr id="18" name="Textfeld 19">
            <a:extLst>
              <a:ext uri="{FF2B5EF4-FFF2-40B4-BE49-F238E27FC236}">
                <a16:creationId xmlns:a16="http://schemas.microsoft.com/office/drawing/2014/main" id="{843B9D2A-1CC7-44D1-ACD5-B4BB56E44681}"/>
              </a:ext>
            </a:extLst>
          </p:cNvPr>
          <p:cNvSpPr txBox="1"/>
          <p:nvPr/>
        </p:nvSpPr>
        <p:spPr>
          <a:xfrm>
            <a:off x="3169878" y="1905770"/>
            <a:ext cx="1025922" cy="969496"/>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100" normalizeH="0" baseline="0" noProof="0" dirty="0">
                <a:ln>
                  <a:noFill/>
                </a:ln>
                <a:solidFill>
                  <a:srgbClr val="7500C0"/>
                </a:solidFill>
                <a:effectLst/>
                <a:uLnTx/>
                <a:uFillTx/>
                <a:latin typeface="Graphik Black" panose="020B0503030202060203" pitchFamily="34" charset="77"/>
                <a:ea typeface="+mn-ea"/>
                <a:cs typeface="+mn-cs"/>
              </a:rPr>
              <a:t>02</a:t>
            </a:r>
          </a:p>
        </p:txBody>
      </p:sp>
      <p:sp>
        <p:nvSpPr>
          <p:cNvPr id="19" name="Rectangle 18">
            <a:extLst>
              <a:ext uri="{FF2B5EF4-FFF2-40B4-BE49-F238E27FC236}">
                <a16:creationId xmlns:a16="http://schemas.microsoft.com/office/drawing/2014/main" id="{E7F52D64-19B0-4175-A30B-2605529F89E4}"/>
              </a:ext>
            </a:extLst>
          </p:cNvPr>
          <p:cNvSpPr/>
          <p:nvPr/>
        </p:nvSpPr>
        <p:spPr>
          <a:xfrm>
            <a:off x="3169878" y="2884814"/>
            <a:ext cx="1987864" cy="227113"/>
          </a:xfrm>
          <a:prstGeom prst="rect">
            <a:avLst/>
          </a:prstGeom>
        </p:spPr>
        <p:txBody>
          <a:bodyPr wrap="square" lIns="0" tIns="0" rIns="0" bIns="0">
            <a:spAutoFit/>
          </a:bodyPr>
          <a:lstStyle/>
          <a:p>
            <a:pPr marL="0" marR="0" lvl="0" indent="0" algn="l" defTabSz="622284" rtl="0" eaLnBrk="1" fontAlgn="auto" latinLnBrk="0" hangingPunct="1">
              <a:lnSpc>
                <a:spcPct val="80000"/>
              </a:lnSpc>
              <a:spcBef>
                <a:spcPct val="0"/>
              </a:spcBef>
              <a:spcAft>
                <a:spcPts val="20"/>
              </a:spcAft>
              <a:buClrTx/>
              <a:buSzTx/>
              <a:buFontTx/>
              <a:buNone/>
              <a:tabLst/>
              <a:defRPr/>
            </a:pPr>
            <a:r>
              <a:rPr kumimoji="0" lang="en-US" b="1" i="0" u="none" strike="noStrike" kern="0" cap="none" spc="-100" normalizeH="0" baseline="0" noProof="0" dirty="0">
                <a:ln>
                  <a:noFill/>
                </a:ln>
                <a:solidFill>
                  <a:srgbClr val="7500C0"/>
                </a:solidFill>
                <a:effectLst/>
                <a:uLnTx/>
                <a:uFillTx/>
                <a:latin typeface="Graphik" charset="0"/>
                <a:ea typeface="Graphik" charset="0"/>
                <a:cs typeface="Graphik" charset="0"/>
              </a:rPr>
              <a:t>Data Processing</a:t>
            </a:r>
          </a:p>
        </p:txBody>
      </p:sp>
      <p:sp>
        <p:nvSpPr>
          <p:cNvPr id="20" name="Textfeld 19">
            <a:extLst>
              <a:ext uri="{FF2B5EF4-FFF2-40B4-BE49-F238E27FC236}">
                <a16:creationId xmlns:a16="http://schemas.microsoft.com/office/drawing/2014/main" id="{DB11E0B1-788A-4C8C-8986-65BCE1BC97E6}"/>
              </a:ext>
            </a:extLst>
          </p:cNvPr>
          <p:cNvSpPr txBox="1"/>
          <p:nvPr/>
        </p:nvSpPr>
        <p:spPr>
          <a:xfrm>
            <a:off x="5057185" y="1905770"/>
            <a:ext cx="1053173" cy="969496"/>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100" normalizeH="0" baseline="0" noProof="0" dirty="0">
                <a:ln>
                  <a:noFill/>
                </a:ln>
                <a:solidFill>
                  <a:srgbClr val="460073"/>
                </a:solidFill>
                <a:effectLst/>
                <a:uLnTx/>
                <a:uFillTx/>
                <a:latin typeface="Graphik Black" panose="020B0503030202060203" pitchFamily="34" charset="77"/>
                <a:ea typeface="+mn-ea"/>
                <a:cs typeface="+mn-cs"/>
              </a:rPr>
              <a:t>03</a:t>
            </a:r>
          </a:p>
        </p:txBody>
      </p:sp>
      <p:sp>
        <p:nvSpPr>
          <p:cNvPr id="21" name="Rectangle 20">
            <a:extLst>
              <a:ext uri="{FF2B5EF4-FFF2-40B4-BE49-F238E27FC236}">
                <a16:creationId xmlns:a16="http://schemas.microsoft.com/office/drawing/2014/main" id="{1D998FB8-4D4B-4047-A3A7-A6BDF4749B99}"/>
              </a:ext>
            </a:extLst>
          </p:cNvPr>
          <p:cNvSpPr/>
          <p:nvPr/>
        </p:nvSpPr>
        <p:spPr>
          <a:xfrm>
            <a:off x="5057185" y="2884814"/>
            <a:ext cx="2029056" cy="227113"/>
          </a:xfrm>
          <a:prstGeom prst="rect">
            <a:avLst/>
          </a:prstGeom>
        </p:spPr>
        <p:txBody>
          <a:bodyPr wrap="square" lIns="0" tIns="0" rIns="0" bIns="0">
            <a:spAutoFit/>
          </a:bodyPr>
          <a:lstStyle/>
          <a:p>
            <a:pPr marL="0" marR="0" lvl="0" indent="0" algn="l" defTabSz="622284" rtl="0" eaLnBrk="1" fontAlgn="auto" latinLnBrk="0" hangingPunct="1">
              <a:lnSpc>
                <a:spcPct val="80000"/>
              </a:lnSpc>
              <a:spcBef>
                <a:spcPct val="0"/>
              </a:spcBef>
              <a:spcAft>
                <a:spcPts val="20"/>
              </a:spcAft>
              <a:buClrTx/>
              <a:buSzTx/>
              <a:buFontTx/>
              <a:buNone/>
              <a:tabLst/>
              <a:defRPr/>
            </a:pPr>
            <a:r>
              <a:rPr kumimoji="0" lang="en-US" b="1" i="0" u="none" strike="noStrike" kern="0" cap="none" spc="-100" normalizeH="0" baseline="0" noProof="0" dirty="0">
                <a:ln>
                  <a:noFill/>
                </a:ln>
                <a:solidFill>
                  <a:srgbClr val="460073"/>
                </a:solidFill>
                <a:effectLst/>
                <a:uLnTx/>
                <a:uFillTx/>
                <a:latin typeface="Graphik" charset="0"/>
                <a:ea typeface="Graphik" charset="0"/>
                <a:cs typeface="Graphik" charset="0"/>
              </a:rPr>
              <a:t>Metric Identification</a:t>
            </a:r>
          </a:p>
        </p:txBody>
      </p:sp>
      <p:grpSp>
        <p:nvGrpSpPr>
          <p:cNvPr id="22" name="Group 21">
            <a:extLst>
              <a:ext uri="{FF2B5EF4-FFF2-40B4-BE49-F238E27FC236}">
                <a16:creationId xmlns:a16="http://schemas.microsoft.com/office/drawing/2014/main" id="{34512E12-ABB5-4491-9B38-61CB3738AD2B}"/>
              </a:ext>
            </a:extLst>
          </p:cNvPr>
          <p:cNvGrpSpPr/>
          <p:nvPr/>
        </p:nvGrpSpPr>
        <p:grpSpPr>
          <a:xfrm>
            <a:off x="2546669" y="2253358"/>
            <a:ext cx="274319" cy="274320"/>
            <a:chOff x="2404876" y="4131816"/>
            <a:chExt cx="644841" cy="644841"/>
          </a:xfrm>
        </p:grpSpPr>
        <p:sp>
          <p:nvSpPr>
            <p:cNvPr id="23" name="Rectangle 22">
              <a:extLst>
                <a:ext uri="{FF2B5EF4-FFF2-40B4-BE49-F238E27FC236}">
                  <a16:creationId xmlns:a16="http://schemas.microsoft.com/office/drawing/2014/main" id="{7BDE1791-A712-4043-9BD1-827EA80B3EE7}"/>
                </a:ext>
              </a:extLst>
            </p:cNvPr>
            <p:cNvSpPr/>
            <p:nvPr/>
          </p:nvSpPr>
          <p:spPr>
            <a:xfrm>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8F0CE8B-F0F4-4641-8C4A-F826D1453B1A}"/>
                </a:ext>
              </a:extLst>
            </p:cNvPr>
            <p:cNvSpPr/>
            <p:nvPr/>
          </p:nvSpPr>
          <p:spPr>
            <a:xfrm rot="16200000">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CBB83D12-965F-4C21-B940-876102A3F046}"/>
              </a:ext>
            </a:extLst>
          </p:cNvPr>
          <p:cNvGrpSpPr/>
          <p:nvPr/>
        </p:nvGrpSpPr>
        <p:grpSpPr>
          <a:xfrm>
            <a:off x="4435857" y="2253358"/>
            <a:ext cx="274319" cy="274320"/>
            <a:chOff x="2404876" y="4131816"/>
            <a:chExt cx="644841" cy="644841"/>
          </a:xfrm>
        </p:grpSpPr>
        <p:sp>
          <p:nvSpPr>
            <p:cNvPr id="26" name="Rectangle 25">
              <a:extLst>
                <a:ext uri="{FF2B5EF4-FFF2-40B4-BE49-F238E27FC236}">
                  <a16:creationId xmlns:a16="http://schemas.microsoft.com/office/drawing/2014/main" id="{B93CED71-0691-434C-9397-F0CBCF0A5786}"/>
                </a:ext>
              </a:extLst>
            </p:cNvPr>
            <p:cNvSpPr/>
            <p:nvPr/>
          </p:nvSpPr>
          <p:spPr>
            <a:xfrm>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E67C374-523C-408D-BD48-6A0C10AD29E7}"/>
                </a:ext>
              </a:extLst>
            </p:cNvPr>
            <p:cNvSpPr/>
            <p:nvPr/>
          </p:nvSpPr>
          <p:spPr>
            <a:xfrm rot="16200000">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feld 19">
            <a:extLst>
              <a:ext uri="{FF2B5EF4-FFF2-40B4-BE49-F238E27FC236}">
                <a16:creationId xmlns:a16="http://schemas.microsoft.com/office/drawing/2014/main" id="{7870DF60-E0B8-4C22-850F-8DDA3A0FF8CC}"/>
              </a:ext>
            </a:extLst>
          </p:cNvPr>
          <p:cNvSpPr txBox="1"/>
          <p:nvPr/>
        </p:nvSpPr>
        <p:spPr>
          <a:xfrm>
            <a:off x="7374715" y="1921540"/>
            <a:ext cx="1075615" cy="969496"/>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100" normalizeH="0" baseline="0" noProof="0" dirty="0">
                <a:ln>
                  <a:noFill/>
                </a:ln>
                <a:solidFill>
                  <a:srgbClr val="2D0048"/>
                </a:solidFill>
                <a:effectLst/>
                <a:uLnTx/>
                <a:uFillTx/>
                <a:latin typeface="Graphik Black" panose="020B0503030202060203" pitchFamily="34" charset="77"/>
                <a:ea typeface="+mn-ea"/>
                <a:cs typeface="+mn-cs"/>
              </a:rPr>
              <a:t>04</a:t>
            </a:r>
          </a:p>
        </p:txBody>
      </p:sp>
      <p:sp>
        <p:nvSpPr>
          <p:cNvPr id="29" name="Rectangle 28">
            <a:extLst>
              <a:ext uri="{FF2B5EF4-FFF2-40B4-BE49-F238E27FC236}">
                <a16:creationId xmlns:a16="http://schemas.microsoft.com/office/drawing/2014/main" id="{C46E0318-07BF-48B7-8F06-5BEB1C399A4D}"/>
              </a:ext>
            </a:extLst>
          </p:cNvPr>
          <p:cNvSpPr/>
          <p:nvPr/>
        </p:nvSpPr>
        <p:spPr>
          <a:xfrm>
            <a:off x="7374715" y="2900584"/>
            <a:ext cx="2029056" cy="448713"/>
          </a:xfrm>
          <a:prstGeom prst="rect">
            <a:avLst/>
          </a:prstGeom>
        </p:spPr>
        <p:txBody>
          <a:bodyPr wrap="square" lIns="0" tIns="0" rIns="0" bIns="0">
            <a:spAutoFit/>
          </a:bodyPr>
          <a:lstStyle/>
          <a:p>
            <a:pPr marL="0" marR="0" lvl="0" indent="0" algn="l" defTabSz="622284" rtl="0" eaLnBrk="1" fontAlgn="auto" latinLnBrk="0" hangingPunct="1">
              <a:lnSpc>
                <a:spcPct val="80000"/>
              </a:lnSpc>
              <a:spcBef>
                <a:spcPct val="0"/>
              </a:spcBef>
              <a:spcAft>
                <a:spcPts val="20"/>
              </a:spcAft>
              <a:buClrTx/>
              <a:buSzTx/>
              <a:buFontTx/>
              <a:buNone/>
              <a:tabLst/>
              <a:defRPr/>
            </a:pPr>
            <a:r>
              <a:rPr kumimoji="0" lang="en-US" b="1" i="0" u="none" strike="noStrike" kern="0" cap="none" spc="-100" normalizeH="0" baseline="0" noProof="0" dirty="0">
                <a:ln>
                  <a:noFill/>
                </a:ln>
                <a:solidFill>
                  <a:srgbClr val="2D0048"/>
                </a:solidFill>
                <a:effectLst/>
                <a:uLnTx/>
                <a:uFillTx/>
                <a:latin typeface="Graphik" charset="0"/>
                <a:ea typeface="Graphik" charset="0"/>
                <a:cs typeface="Graphik" charset="0"/>
              </a:rPr>
              <a:t>Model Building</a:t>
            </a:r>
          </a:p>
          <a:p>
            <a:pPr marL="0" marR="0" lvl="0" indent="0" algn="l" defTabSz="622284" rtl="0" eaLnBrk="1" fontAlgn="auto" latinLnBrk="0" hangingPunct="1">
              <a:lnSpc>
                <a:spcPct val="80000"/>
              </a:lnSpc>
              <a:spcBef>
                <a:spcPct val="0"/>
              </a:spcBef>
              <a:spcAft>
                <a:spcPts val="20"/>
              </a:spcAft>
              <a:buClrTx/>
              <a:buSzTx/>
              <a:buFontTx/>
              <a:buNone/>
              <a:tabLst/>
              <a:defRPr/>
            </a:pPr>
            <a:r>
              <a:rPr lang="en-US" b="1" kern="0" spc="-100" dirty="0">
                <a:solidFill>
                  <a:srgbClr val="2D0048"/>
                </a:solidFill>
                <a:latin typeface="Graphik" charset="0"/>
                <a:ea typeface="Graphik" charset="0"/>
                <a:cs typeface="Graphik" charset="0"/>
              </a:rPr>
              <a:t>&amp; Training </a:t>
            </a:r>
            <a:endParaRPr kumimoji="0" lang="en-US" b="1" i="0" u="none" strike="noStrike" kern="0" cap="none" spc="-100" normalizeH="0" baseline="0" noProof="0" dirty="0">
              <a:ln>
                <a:noFill/>
              </a:ln>
              <a:solidFill>
                <a:srgbClr val="2D0048"/>
              </a:solidFill>
              <a:effectLst/>
              <a:uLnTx/>
              <a:uFillTx/>
              <a:latin typeface="Graphik" charset="0"/>
              <a:ea typeface="Graphik" charset="0"/>
              <a:cs typeface="Graphik" charset="0"/>
            </a:endParaRPr>
          </a:p>
        </p:txBody>
      </p:sp>
      <p:grpSp>
        <p:nvGrpSpPr>
          <p:cNvPr id="30" name="Group 29">
            <a:extLst>
              <a:ext uri="{FF2B5EF4-FFF2-40B4-BE49-F238E27FC236}">
                <a16:creationId xmlns:a16="http://schemas.microsoft.com/office/drawing/2014/main" id="{7CB0211B-4198-4031-A2BD-A9A4A753569D}"/>
              </a:ext>
            </a:extLst>
          </p:cNvPr>
          <p:cNvGrpSpPr/>
          <p:nvPr/>
        </p:nvGrpSpPr>
        <p:grpSpPr>
          <a:xfrm>
            <a:off x="6858487" y="2269128"/>
            <a:ext cx="274319" cy="274320"/>
            <a:chOff x="2404876" y="4131816"/>
            <a:chExt cx="644841" cy="644841"/>
          </a:xfrm>
        </p:grpSpPr>
        <p:sp>
          <p:nvSpPr>
            <p:cNvPr id="31" name="Rectangle 30">
              <a:extLst>
                <a:ext uri="{FF2B5EF4-FFF2-40B4-BE49-F238E27FC236}">
                  <a16:creationId xmlns:a16="http://schemas.microsoft.com/office/drawing/2014/main" id="{C7CEA8EE-1413-4C57-8CD9-FB3D53E8B3D5}"/>
                </a:ext>
              </a:extLst>
            </p:cNvPr>
            <p:cNvSpPr/>
            <p:nvPr/>
          </p:nvSpPr>
          <p:spPr>
            <a:xfrm>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E6C51C8-1BBF-4771-8048-4A18FB12703E}"/>
                </a:ext>
              </a:extLst>
            </p:cNvPr>
            <p:cNvSpPr/>
            <p:nvPr/>
          </p:nvSpPr>
          <p:spPr>
            <a:xfrm rot="16200000">
              <a:off x="2672648" y="4131816"/>
              <a:ext cx="109298" cy="644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itle 3">
            <a:extLst>
              <a:ext uri="{FF2B5EF4-FFF2-40B4-BE49-F238E27FC236}">
                <a16:creationId xmlns:a16="http://schemas.microsoft.com/office/drawing/2014/main" id="{AFF2ACE8-6809-42A2-B98A-7C83398E0537}"/>
              </a:ext>
            </a:extLst>
          </p:cNvPr>
          <p:cNvSpPr txBox="1">
            <a:spLocks/>
          </p:cNvSpPr>
          <p:nvPr/>
        </p:nvSpPr>
        <p:spPr>
          <a:xfrm>
            <a:off x="437535" y="777937"/>
            <a:ext cx="11430000" cy="876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solidFill>
                  <a:srgbClr val="7500C0"/>
                </a:solidFill>
                <a:latin typeface="Graphik Black"/>
              </a:rPr>
              <a:t>We have taken an approach involving data mining, metric identification and analytical model comparison for use in Chest x-ray analysis</a:t>
            </a:r>
            <a:endParaRPr lang="en-US" sz="1800" i="1" dirty="0"/>
          </a:p>
        </p:txBody>
      </p:sp>
      <p:sp>
        <p:nvSpPr>
          <p:cNvPr id="34" name="Rectangle 33">
            <a:extLst>
              <a:ext uri="{FF2B5EF4-FFF2-40B4-BE49-F238E27FC236}">
                <a16:creationId xmlns:a16="http://schemas.microsoft.com/office/drawing/2014/main" id="{81922219-AFD0-4335-8FAC-A2C0EEC0AE4D}"/>
              </a:ext>
            </a:extLst>
          </p:cNvPr>
          <p:cNvSpPr/>
          <p:nvPr/>
        </p:nvSpPr>
        <p:spPr>
          <a:xfrm>
            <a:off x="3216925" y="3408210"/>
            <a:ext cx="1454790" cy="2954655"/>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400" dirty="0">
                <a:solidFill>
                  <a:prstClr val="black"/>
                </a:solidFill>
                <a:latin typeface="Graphik"/>
              </a:rPr>
              <a:t>A subset of data is considered for training the model</a:t>
            </a:r>
          </a:p>
          <a:p>
            <a:pPr marL="171450" indent="-171450">
              <a:spcAft>
                <a:spcPts val="600"/>
              </a:spcAft>
              <a:buFont typeface="Arial" panose="020B0604020202020204" pitchFamily="34" charset="0"/>
              <a:buChar char="•"/>
            </a:pPr>
            <a:r>
              <a:rPr lang="en-US" sz="1400" dirty="0">
                <a:solidFill>
                  <a:prstClr val="black"/>
                </a:solidFill>
                <a:latin typeface="Graphik"/>
              </a:rPr>
              <a:t>A subset of 10k patients are selected w/ 40k images</a:t>
            </a:r>
          </a:p>
          <a:p>
            <a:pPr marL="171450" indent="-171450">
              <a:spcAft>
                <a:spcPts val="600"/>
              </a:spcAft>
              <a:buFont typeface="Arial" panose="020B0604020202020204" pitchFamily="34" charset="0"/>
              <a:buChar char="•"/>
            </a:pPr>
            <a:r>
              <a:rPr lang="en-US" sz="1400" dirty="0">
                <a:solidFill>
                  <a:prstClr val="black"/>
                </a:solidFill>
                <a:latin typeface="Graphik"/>
              </a:rPr>
              <a:t>Images are center cropped and downscaled  before feeding the model</a:t>
            </a:r>
          </a:p>
        </p:txBody>
      </p:sp>
      <p:sp>
        <p:nvSpPr>
          <p:cNvPr id="35" name="Rectangle 34">
            <a:extLst>
              <a:ext uri="{FF2B5EF4-FFF2-40B4-BE49-F238E27FC236}">
                <a16:creationId xmlns:a16="http://schemas.microsoft.com/office/drawing/2014/main" id="{4E852560-0617-42DF-9135-5ACDA5A24669}"/>
              </a:ext>
            </a:extLst>
          </p:cNvPr>
          <p:cNvSpPr/>
          <p:nvPr/>
        </p:nvSpPr>
        <p:spPr>
          <a:xfrm>
            <a:off x="5052652" y="3390799"/>
            <a:ext cx="1454790" cy="800219"/>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400" dirty="0">
                <a:solidFill>
                  <a:prstClr val="black"/>
                </a:solidFill>
                <a:latin typeface="Graphik"/>
              </a:rPr>
              <a:t>Accuracy</a:t>
            </a:r>
          </a:p>
          <a:p>
            <a:pPr marL="171450" indent="-171450">
              <a:spcAft>
                <a:spcPts val="600"/>
              </a:spcAft>
              <a:buFont typeface="Arial" panose="020B0604020202020204" pitchFamily="34" charset="0"/>
              <a:buChar char="•"/>
            </a:pPr>
            <a:r>
              <a:rPr lang="en-US" sz="1400" dirty="0">
                <a:solidFill>
                  <a:prstClr val="black"/>
                </a:solidFill>
                <a:latin typeface="Graphik"/>
              </a:rPr>
              <a:t>AUC</a:t>
            </a:r>
          </a:p>
          <a:p>
            <a:pPr marL="171450" indent="-171450">
              <a:spcAft>
                <a:spcPts val="600"/>
              </a:spcAft>
              <a:buFont typeface="Arial" panose="020B0604020202020204" pitchFamily="34" charset="0"/>
              <a:buChar char="•"/>
            </a:pPr>
            <a:r>
              <a:rPr lang="en-US" sz="1400" dirty="0">
                <a:solidFill>
                  <a:prstClr val="black"/>
                </a:solidFill>
                <a:latin typeface="Graphik"/>
              </a:rPr>
              <a:t>F1</a:t>
            </a:r>
          </a:p>
        </p:txBody>
      </p:sp>
      <p:sp>
        <p:nvSpPr>
          <p:cNvPr id="36" name="Rectangle 35">
            <a:extLst>
              <a:ext uri="{FF2B5EF4-FFF2-40B4-BE49-F238E27FC236}">
                <a16:creationId xmlns:a16="http://schemas.microsoft.com/office/drawing/2014/main" id="{5AC2BFD2-2ACD-41C9-8003-A443E1A11D44}"/>
              </a:ext>
            </a:extLst>
          </p:cNvPr>
          <p:cNvSpPr/>
          <p:nvPr/>
        </p:nvSpPr>
        <p:spPr>
          <a:xfrm>
            <a:off x="7018895" y="3390799"/>
            <a:ext cx="2264598" cy="3062377"/>
          </a:xfrm>
          <a:prstGeom prst="rect">
            <a:avLst/>
          </a:prstGeom>
        </p:spPr>
        <p:txBody>
          <a:bodyPr wrap="square" lIns="0" tIns="0" rIns="0" bIns="0">
            <a:spAutoFit/>
          </a:bodyPr>
          <a:lstStyle/>
          <a:p>
            <a:pPr>
              <a:spcAft>
                <a:spcPts val="600"/>
              </a:spcAft>
            </a:pPr>
            <a:r>
              <a:rPr lang="en-US" sz="1400" dirty="0">
                <a:solidFill>
                  <a:prstClr val="black"/>
                </a:solidFill>
                <a:latin typeface="Graphik"/>
              </a:rPr>
              <a:t>Built 8 Models:</a:t>
            </a:r>
          </a:p>
          <a:p>
            <a:pPr marL="171450" indent="-171450">
              <a:spcAft>
                <a:spcPts val="600"/>
              </a:spcAft>
              <a:buFont typeface="Arial" panose="020B0604020202020204" pitchFamily="34" charset="0"/>
              <a:buChar char="•"/>
            </a:pPr>
            <a:r>
              <a:rPr lang="en-US" sz="1400" dirty="0">
                <a:solidFill>
                  <a:prstClr val="black"/>
                </a:solidFill>
                <a:latin typeface="Graphik"/>
              </a:rPr>
              <a:t>Binary Simple CNN</a:t>
            </a:r>
          </a:p>
          <a:p>
            <a:pPr marL="171450" indent="-171450">
              <a:spcAft>
                <a:spcPts val="600"/>
              </a:spcAft>
              <a:buFont typeface="Arial" panose="020B0604020202020204" pitchFamily="34" charset="0"/>
              <a:buChar char="•"/>
            </a:pPr>
            <a:r>
              <a:rPr lang="en-US" sz="1400" dirty="0">
                <a:solidFill>
                  <a:prstClr val="black"/>
                </a:solidFill>
                <a:latin typeface="Graphik"/>
              </a:rPr>
              <a:t>Binary Extended CNN</a:t>
            </a:r>
          </a:p>
          <a:p>
            <a:pPr marL="171450" indent="-171450">
              <a:spcAft>
                <a:spcPts val="600"/>
              </a:spcAft>
              <a:buFont typeface="Arial" panose="020B0604020202020204" pitchFamily="34" charset="0"/>
              <a:buChar char="•"/>
            </a:pPr>
            <a:r>
              <a:rPr lang="en-US" sz="1400" dirty="0">
                <a:solidFill>
                  <a:prstClr val="black"/>
                </a:solidFill>
                <a:latin typeface="Graphik"/>
              </a:rPr>
              <a:t>Binary ResNet18</a:t>
            </a:r>
          </a:p>
          <a:p>
            <a:pPr marL="171450" indent="-171450">
              <a:spcAft>
                <a:spcPts val="600"/>
              </a:spcAft>
              <a:buFont typeface="Arial" panose="020B0604020202020204" pitchFamily="34" charset="0"/>
              <a:buChar char="•"/>
            </a:pPr>
            <a:r>
              <a:rPr lang="en-US" sz="1400" dirty="0">
                <a:solidFill>
                  <a:prstClr val="black"/>
                </a:solidFill>
                <a:latin typeface="Graphik"/>
              </a:rPr>
              <a:t>Binary DenseNet121</a:t>
            </a:r>
          </a:p>
          <a:p>
            <a:pPr marL="171450" indent="-171450">
              <a:spcAft>
                <a:spcPts val="600"/>
              </a:spcAft>
              <a:buFont typeface="Arial" panose="020B0604020202020204" pitchFamily="34" charset="0"/>
              <a:buChar char="•"/>
            </a:pPr>
            <a:r>
              <a:rPr lang="en-US" sz="1400" dirty="0" err="1">
                <a:solidFill>
                  <a:prstClr val="black"/>
                </a:solidFill>
                <a:latin typeface="Graphik"/>
              </a:rPr>
              <a:t>MultiLabel</a:t>
            </a:r>
            <a:r>
              <a:rPr lang="en-US" sz="1400" dirty="0">
                <a:solidFill>
                  <a:prstClr val="black"/>
                </a:solidFill>
                <a:latin typeface="Graphik"/>
              </a:rPr>
              <a:t> Simple CNN</a:t>
            </a:r>
          </a:p>
          <a:p>
            <a:pPr marL="171450" indent="-171450">
              <a:spcAft>
                <a:spcPts val="600"/>
              </a:spcAft>
              <a:buFont typeface="Arial" panose="020B0604020202020204" pitchFamily="34" charset="0"/>
              <a:buChar char="•"/>
            </a:pPr>
            <a:r>
              <a:rPr lang="en-US" sz="1400" dirty="0" err="1">
                <a:solidFill>
                  <a:prstClr val="black"/>
                </a:solidFill>
                <a:latin typeface="Graphik"/>
              </a:rPr>
              <a:t>MultiLabel</a:t>
            </a:r>
            <a:r>
              <a:rPr lang="en-US" sz="1400" dirty="0">
                <a:solidFill>
                  <a:prstClr val="black"/>
                </a:solidFill>
                <a:latin typeface="Graphik"/>
              </a:rPr>
              <a:t> Extended CNN</a:t>
            </a:r>
          </a:p>
          <a:p>
            <a:pPr marL="171450" indent="-171450">
              <a:spcAft>
                <a:spcPts val="600"/>
              </a:spcAft>
              <a:buFont typeface="Arial" panose="020B0604020202020204" pitchFamily="34" charset="0"/>
              <a:buChar char="•"/>
            </a:pPr>
            <a:r>
              <a:rPr lang="en-US" sz="1400" dirty="0" err="1">
                <a:solidFill>
                  <a:prstClr val="black"/>
                </a:solidFill>
                <a:latin typeface="Graphik"/>
              </a:rPr>
              <a:t>MultiLabel</a:t>
            </a:r>
            <a:r>
              <a:rPr lang="en-US" sz="1400" dirty="0">
                <a:solidFill>
                  <a:prstClr val="black"/>
                </a:solidFill>
                <a:latin typeface="Graphik"/>
              </a:rPr>
              <a:t> ResNet18</a:t>
            </a:r>
          </a:p>
          <a:p>
            <a:pPr marL="171450" indent="-171450">
              <a:spcAft>
                <a:spcPts val="600"/>
              </a:spcAft>
              <a:buFont typeface="Arial" panose="020B0604020202020204" pitchFamily="34" charset="0"/>
              <a:buChar char="•"/>
            </a:pPr>
            <a:r>
              <a:rPr lang="en-US" sz="1400" dirty="0">
                <a:solidFill>
                  <a:prstClr val="black"/>
                </a:solidFill>
                <a:latin typeface="Graphik"/>
              </a:rPr>
              <a:t>Multilabel DenseNet121</a:t>
            </a:r>
          </a:p>
          <a:p>
            <a:pPr>
              <a:spcAft>
                <a:spcPts val="600"/>
              </a:spcAft>
            </a:pPr>
            <a:r>
              <a:rPr lang="en-US" sz="1400" dirty="0">
                <a:solidFill>
                  <a:prstClr val="black"/>
                </a:solidFill>
                <a:latin typeface="Graphik"/>
              </a:rPr>
              <a:t>Trained the models until loss plateau </a:t>
            </a:r>
          </a:p>
        </p:txBody>
      </p:sp>
      <p:sp>
        <p:nvSpPr>
          <p:cNvPr id="37" name="Rectangle 36">
            <a:extLst>
              <a:ext uri="{FF2B5EF4-FFF2-40B4-BE49-F238E27FC236}">
                <a16:creationId xmlns:a16="http://schemas.microsoft.com/office/drawing/2014/main" id="{B89D37B4-9D73-45CE-AB38-9D09A48A4D3E}"/>
              </a:ext>
            </a:extLst>
          </p:cNvPr>
          <p:cNvSpPr/>
          <p:nvPr/>
        </p:nvSpPr>
        <p:spPr>
          <a:xfrm>
            <a:off x="9303366" y="3344528"/>
            <a:ext cx="1454790" cy="2092881"/>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raphik"/>
                <a:ea typeface="+mn-ea"/>
                <a:cs typeface="+mn-cs"/>
              </a:rPr>
              <a:t>Analyze the performance </a:t>
            </a:r>
            <a:r>
              <a:rPr lang="en-US" sz="1400" dirty="0">
                <a:latin typeface="Graphik"/>
              </a:rPr>
              <a:t>of the models based on metrics – Accuracy, AUC, F1</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latin typeface="Graphik"/>
              </a:rPr>
              <a:t>Challenges and improvement areas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srgbClr val="FF0000"/>
              </a:solidFill>
              <a:effectLst/>
              <a:uLnTx/>
              <a:uFillTx/>
              <a:latin typeface="Graphik"/>
              <a:ea typeface="+mn-ea"/>
              <a:cs typeface="+mn-cs"/>
            </a:endParaRPr>
          </a:p>
        </p:txBody>
      </p:sp>
    </p:spTree>
    <p:extLst>
      <p:ext uri="{BB962C8B-B14F-4D97-AF65-F5344CB8AC3E}">
        <p14:creationId xmlns:p14="http://schemas.microsoft.com/office/powerpoint/2010/main" val="5290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31B41367-8E6B-4757-903A-8C6A6704BAFB}"/>
              </a:ext>
            </a:extLst>
          </p:cNvPr>
          <p:cNvSpPr>
            <a:spLocks noChangeAspect="1"/>
          </p:cNvSpPr>
          <p:nvPr/>
        </p:nvSpPr>
        <p:spPr>
          <a:xfrm>
            <a:off x="5288779" y="1183987"/>
            <a:ext cx="923677" cy="923675"/>
          </a:xfrm>
          <a:prstGeom prst="ellipse">
            <a:avLst/>
          </a:prstGeom>
          <a:no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phik" panose="020B0503030202060203" pitchFamily="34" charset="77"/>
              <a:ea typeface="+mn-ea"/>
              <a:cs typeface="+mn-cs"/>
            </a:endParaRPr>
          </a:p>
        </p:txBody>
      </p:sp>
      <p:sp>
        <p:nvSpPr>
          <p:cNvPr id="3" name="Title 3">
            <a:extLst>
              <a:ext uri="{FF2B5EF4-FFF2-40B4-BE49-F238E27FC236}">
                <a16:creationId xmlns:a16="http://schemas.microsoft.com/office/drawing/2014/main" id="{0B784EAA-05E6-4CA6-8DBE-A4F79D7763DA}"/>
              </a:ext>
            </a:extLst>
          </p:cNvPr>
          <p:cNvSpPr>
            <a:spLocks noGrp="1"/>
          </p:cNvSpPr>
          <p:nvPr>
            <p:ph type="title"/>
          </p:nvPr>
        </p:nvSpPr>
        <p:spPr>
          <a:xfrm>
            <a:off x="437535" y="198817"/>
            <a:ext cx="11430000" cy="876505"/>
          </a:xfrm>
        </p:spPr>
        <p:txBody>
          <a:bodyPr>
            <a:noAutofit/>
          </a:bodyPr>
          <a:lstStyle/>
          <a:p>
            <a:r>
              <a:rPr lang="en-US" sz="2400" dirty="0">
                <a:solidFill>
                  <a:srgbClr val="7500C0"/>
                </a:solidFill>
                <a:latin typeface="Graphik Black"/>
              </a:rPr>
              <a:t>Understanding &amp; Processing Data</a:t>
            </a:r>
            <a:endParaRPr lang="en-US" sz="2400" dirty="0"/>
          </a:p>
        </p:txBody>
      </p:sp>
      <p:grpSp>
        <p:nvGrpSpPr>
          <p:cNvPr id="4" name="Group 17">
            <a:extLst>
              <a:ext uri="{FF2B5EF4-FFF2-40B4-BE49-F238E27FC236}">
                <a16:creationId xmlns:a16="http://schemas.microsoft.com/office/drawing/2014/main" id="{27021305-6698-47BA-B0B1-7FCA82A731E5}"/>
              </a:ext>
            </a:extLst>
          </p:cNvPr>
          <p:cNvGrpSpPr>
            <a:grpSpLocks noChangeAspect="1"/>
          </p:cNvGrpSpPr>
          <p:nvPr/>
        </p:nvGrpSpPr>
        <p:grpSpPr bwMode="auto">
          <a:xfrm>
            <a:off x="1562540" y="1430953"/>
            <a:ext cx="487994" cy="477487"/>
            <a:chOff x="2407" y="448"/>
            <a:chExt cx="418" cy="409"/>
          </a:xfrm>
          <a:solidFill>
            <a:srgbClr val="9933FF"/>
          </a:solidFill>
        </p:grpSpPr>
        <p:sp>
          <p:nvSpPr>
            <p:cNvPr id="5" name="Freeform 18">
              <a:extLst>
                <a:ext uri="{FF2B5EF4-FFF2-40B4-BE49-F238E27FC236}">
                  <a16:creationId xmlns:a16="http://schemas.microsoft.com/office/drawing/2014/main" id="{DD244CE4-8FA2-4FB7-A36D-E4F991AD42DA}"/>
                </a:ext>
              </a:extLst>
            </p:cNvPr>
            <p:cNvSpPr>
              <a:spLocks noEditPoints="1"/>
            </p:cNvSpPr>
            <p:nvPr/>
          </p:nvSpPr>
          <p:spPr bwMode="auto">
            <a:xfrm>
              <a:off x="2700" y="510"/>
              <a:ext cx="125"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8" y="84"/>
                    <a:pt x="0" y="65"/>
                    <a:pt x="0" y="42"/>
                  </a:cubicBezTo>
                  <a:cubicBezTo>
                    <a:pt x="0" y="19"/>
                    <a:pt x="18" y="0"/>
                    <a:pt x="42" y="0"/>
                  </a:cubicBezTo>
                  <a:cubicBezTo>
                    <a:pt x="65" y="0"/>
                    <a:pt x="84" y="19"/>
                    <a:pt x="84" y="42"/>
                  </a:cubicBezTo>
                  <a:cubicBezTo>
                    <a:pt x="84" y="65"/>
                    <a:pt x="65" y="84"/>
                    <a:pt x="42" y="84"/>
                  </a:cubicBezTo>
                  <a:close/>
                  <a:moveTo>
                    <a:pt x="42" y="12"/>
                  </a:moveTo>
                  <a:cubicBezTo>
                    <a:pt x="25" y="12"/>
                    <a:pt x="12" y="25"/>
                    <a:pt x="12" y="42"/>
                  </a:cubicBezTo>
                  <a:cubicBezTo>
                    <a:pt x="12" y="58"/>
                    <a:pt x="25" y="72"/>
                    <a:pt x="42" y="72"/>
                  </a:cubicBezTo>
                  <a:cubicBezTo>
                    <a:pt x="58" y="72"/>
                    <a:pt x="72" y="58"/>
                    <a:pt x="72" y="42"/>
                  </a:cubicBezTo>
                  <a:cubicBezTo>
                    <a:pt x="72" y="25"/>
                    <a:pt x="58"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 name="Freeform 19">
              <a:extLst>
                <a:ext uri="{FF2B5EF4-FFF2-40B4-BE49-F238E27FC236}">
                  <a16:creationId xmlns:a16="http://schemas.microsoft.com/office/drawing/2014/main" id="{AC77D9F1-F5F2-4431-B837-C969F306F9D3}"/>
                </a:ext>
              </a:extLst>
            </p:cNvPr>
            <p:cNvSpPr>
              <a:spLocks noEditPoints="1"/>
            </p:cNvSpPr>
            <p:nvPr/>
          </p:nvSpPr>
          <p:spPr bwMode="auto">
            <a:xfrm>
              <a:off x="2585" y="448"/>
              <a:ext cx="107"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5" y="0"/>
                    <a:pt x="72" y="16"/>
                    <a:pt x="72" y="36"/>
                  </a:cubicBezTo>
                  <a:cubicBezTo>
                    <a:pt x="72" y="56"/>
                    <a:pt x="55" y="72"/>
                    <a:pt x="36" y="72"/>
                  </a:cubicBezTo>
                  <a:close/>
                  <a:moveTo>
                    <a:pt x="36" y="12"/>
                  </a:moveTo>
                  <a:cubicBezTo>
                    <a:pt x="22" y="12"/>
                    <a:pt x="12" y="23"/>
                    <a:pt x="12" y="36"/>
                  </a:cubicBezTo>
                  <a:cubicBezTo>
                    <a:pt x="12" y="49"/>
                    <a:pt x="22" y="60"/>
                    <a:pt x="36" y="60"/>
                  </a:cubicBezTo>
                  <a:cubicBezTo>
                    <a:pt x="49" y="60"/>
                    <a:pt x="60" y="49"/>
                    <a:pt x="60" y="36"/>
                  </a:cubicBezTo>
                  <a:cubicBezTo>
                    <a:pt x="60" y="23"/>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 name="Freeform 20">
              <a:extLst>
                <a:ext uri="{FF2B5EF4-FFF2-40B4-BE49-F238E27FC236}">
                  <a16:creationId xmlns:a16="http://schemas.microsoft.com/office/drawing/2014/main" id="{D4F7AAEF-2972-49D8-BF75-A0FABCD65C4F}"/>
                </a:ext>
              </a:extLst>
            </p:cNvPr>
            <p:cNvSpPr>
              <a:spLocks noEditPoints="1"/>
            </p:cNvSpPr>
            <p:nvPr/>
          </p:nvSpPr>
          <p:spPr bwMode="auto">
            <a:xfrm>
              <a:off x="2461" y="484"/>
              <a:ext cx="106" cy="106"/>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5" y="0"/>
                    <a:pt x="72" y="16"/>
                    <a:pt x="72" y="36"/>
                  </a:cubicBezTo>
                  <a:cubicBezTo>
                    <a:pt x="72" y="56"/>
                    <a:pt x="55" y="72"/>
                    <a:pt x="36" y="72"/>
                  </a:cubicBezTo>
                  <a:close/>
                  <a:moveTo>
                    <a:pt x="36" y="12"/>
                  </a:moveTo>
                  <a:cubicBezTo>
                    <a:pt x="22" y="12"/>
                    <a:pt x="12" y="23"/>
                    <a:pt x="12" y="36"/>
                  </a:cubicBezTo>
                  <a:cubicBezTo>
                    <a:pt x="12" y="49"/>
                    <a:pt x="22" y="60"/>
                    <a:pt x="36" y="60"/>
                  </a:cubicBezTo>
                  <a:cubicBezTo>
                    <a:pt x="49" y="60"/>
                    <a:pt x="60" y="49"/>
                    <a:pt x="60" y="36"/>
                  </a:cubicBezTo>
                  <a:cubicBezTo>
                    <a:pt x="60" y="23"/>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21">
              <a:extLst>
                <a:ext uri="{FF2B5EF4-FFF2-40B4-BE49-F238E27FC236}">
                  <a16:creationId xmlns:a16="http://schemas.microsoft.com/office/drawing/2014/main" id="{D411A765-5518-435C-B959-A1E5E4AEDEED}"/>
                </a:ext>
              </a:extLst>
            </p:cNvPr>
            <p:cNvSpPr>
              <a:spLocks noEditPoints="1"/>
            </p:cNvSpPr>
            <p:nvPr/>
          </p:nvSpPr>
          <p:spPr bwMode="auto">
            <a:xfrm>
              <a:off x="2407" y="599"/>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Freeform 22">
              <a:extLst>
                <a:ext uri="{FF2B5EF4-FFF2-40B4-BE49-F238E27FC236}">
                  <a16:creationId xmlns:a16="http://schemas.microsoft.com/office/drawing/2014/main" id="{6FC67DE4-C267-4254-9653-B29834AE83A6}"/>
                </a:ext>
              </a:extLst>
            </p:cNvPr>
            <p:cNvSpPr>
              <a:spLocks noEditPoints="1"/>
            </p:cNvSpPr>
            <p:nvPr/>
          </p:nvSpPr>
          <p:spPr bwMode="auto">
            <a:xfrm>
              <a:off x="2434" y="706"/>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Freeform 23">
              <a:extLst>
                <a:ext uri="{FF2B5EF4-FFF2-40B4-BE49-F238E27FC236}">
                  <a16:creationId xmlns:a16="http://schemas.microsoft.com/office/drawing/2014/main" id="{2438A3B2-82E7-4298-BD0F-FACC2896F57A}"/>
                </a:ext>
              </a:extLst>
            </p:cNvPr>
            <p:cNvSpPr>
              <a:spLocks noEditPoints="1"/>
            </p:cNvSpPr>
            <p:nvPr/>
          </p:nvSpPr>
          <p:spPr bwMode="auto">
            <a:xfrm>
              <a:off x="2532" y="786"/>
              <a:ext cx="71"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12"/>
                  </a:moveTo>
                  <a:cubicBezTo>
                    <a:pt x="17" y="12"/>
                    <a:pt x="12" y="17"/>
                    <a:pt x="12" y="24"/>
                  </a:cubicBezTo>
                  <a:cubicBezTo>
                    <a:pt x="12" y="30"/>
                    <a:pt x="17" y="36"/>
                    <a:pt x="24" y="36"/>
                  </a:cubicBezTo>
                  <a:cubicBezTo>
                    <a:pt x="30" y="36"/>
                    <a:pt x="36" y="30"/>
                    <a:pt x="36" y="24"/>
                  </a:cubicBezTo>
                  <a:cubicBezTo>
                    <a:pt x="36" y="17"/>
                    <a:pt x="30"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Freeform 24">
              <a:extLst>
                <a:ext uri="{FF2B5EF4-FFF2-40B4-BE49-F238E27FC236}">
                  <a16:creationId xmlns:a16="http://schemas.microsoft.com/office/drawing/2014/main" id="{4024FF74-6C0C-488F-916C-EFB3EA51410A}"/>
                </a:ext>
              </a:extLst>
            </p:cNvPr>
            <p:cNvSpPr>
              <a:spLocks noEditPoints="1"/>
            </p:cNvSpPr>
            <p:nvPr/>
          </p:nvSpPr>
          <p:spPr bwMode="auto">
            <a:xfrm>
              <a:off x="2635" y="797"/>
              <a:ext cx="54" cy="54"/>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5" y="12"/>
                    <a:pt x="12" y="14"/>
                    <a:pt x="12" y="18"/>
                  </a:cubicBezTo>
                  <a:cubicBezTo>
                    <a:pt x="12" y="21"/>
                    <a:pt x="15" y="24"/>
                    <a:pt x="18" y="24"/>
                  </a:cubicBezTo>
                  <a:cubicBezTo>
                    <a:pt x="21" y="24"/>
                    <a:pt x="24" y="21"/>
                    <a:pt x="24" y="18"/>
                  </a:cubicBezTo>
                  <a:cubicBezTo>
                    <a:pt x="24" y="14"/>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Oval 25">
              <a:extLst>
                <a:ext uri="{FF2B5EF4-FFF2-40B4-BE49-F238E27FC236}">
                  <a16:creationId xmlns:a16="http://schemas.microsoft.com/office/drawing/2014/main" id="{23400CE8-98E2-402E-90E7-35D8E722541B}"/>
                </a:ext>
              </a:extLst>
            </p:cNvPr>
            <p:cNvSpPr>
              <a:spLocks noChangeArrowheads="1"/>
            </p:cNvSpPr>
            <p:nvPr/>
          </p:nvSpPr>
          <p:spPr bwMode="auto">
            <a:xfrm>
              <a:off x="2709" y="774"/>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Oval 26">
              <a:extLst>
                <a:ext uri="{FF2B5EF4-FFF2-40B4-BE49-F238E27FC236}">
                  <a16:creationId xmlns:a16="http://schemas.microsoft.com/office/drawing/2014/main" id="{1DE7FD78-9165-4437-89D6-4D79AE4D60CE}"/>
                </a:ext>
              </a:extLst>
            </p:cNvPr>
            <p:cNvSpPr>
              <a:spLocks noChangeArrowheads="1"/>
            </p:cNvSpPr>
            <p:nvPr/>
          </p:nvSpPr>
          <p:spPr bwMode="auto">
            <a:xfrm>
              <a:off x="2749" y="732"/>
              <a:ext cx="36"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Oval 27">
              <a:extLst>
                <a:ext uri="{FF2B5EF4-FFF2-40B4-BE49-F238E27FC236}">
                  <a16:creationId xmlns:a16="http://schemas.microsoft.com/office/drawing/2014/main" id="{56E60490-5FF9-4ED7-B43D-4DD119367925}"/>
                </a:ext>
              </a:extLst>
            </p:cNvPr>
            <p:cNvSpPr>
              <a:spLocks noChangeArrowheads="1"/>
            </p:cNvSpPr>
            <p:nvPr/>
          </p:nvSpPr>
          <p:spPr bwMode="auto">
            <a:xfrm>
              <a:off x="2780" y="697"/>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E940104-CA2F-414D-9678-99A03C34F4D4}"/>
              </a:ext>
            </a:extLst>
          </p:cNvPr>
          <p:cNvSpPr/>
          <p:nvPr/>
        </p:nvSpPr>
        <p:spPr>
          <a:xfrm>
            <a:off x="1001901" y="2231034"/>
            <a:ext cx="1786356" cy="246221"/>
          </a:xfrm>
          <a:prstGeom prst="rect">
            <a:avLst/>
          </a:prstGeom>
        </p:spPr>
        <p:txBody>
          <a:bodyPr wrap="square" lIns="0" tIns="0" rIns="0" bIns="0">
            <a:spAutoFit/>
          </a:bodyPr>
          <a:lstStyle/>
          <a:p>
            <a:pPr marR="0" lvl="0" algn="l" defTabSz="914400" rtl="0" eaLnBrk="1" fontAlgn="auto" latinLnBrk="0" hangingPunct="1">
              <a:lnSpc>
                <a:spcPct val="100000"/>
              </a:lnSpc>
              <a:spcBef>
                <a:spcPts val="0"/>
              </a:spcBef>
              <a:spcAft>
                <a:spcPts val="600"/>
              </a:spcAft>
              <a:buClrTx/>
              <a:buSzTx/>
              <a:tabLst/>
              <a:defRPr/>
            </a:pPr>
            <a:r>
              <a:rPr lang="en-US" sz="1600" b="1" dirty="0">
                <a:solidFill>
                  <a:prstClr val="black"/>
                </a:solidFill>
                <a:latin typeface="Graphik"/>
              </a:rPr>
              <a:t>C</a:t>
            </a:r>
            <a:r>
              <a:rPr kumimoji="0" lang="en-US" sz="1600" b="1" i="0" u="none" strike="noStrike" kern="1200" cap="none" spc="0" normalizeH="0" baseline="0" noProof="0" dirty="0" err="1">
                <a:ln>
                  <a:noFill/>
                </a:ln>
                <a:solidFill>
                  <a:prstClr val="black"/>
                </a:solidFill>
                <a:effectLst/>
                <a:uLnTx/>
                <a:uFillTx/>
                <a:latin typeface="Graphik"/>
                <a:ea typeface="+mn-ea"/>
                <a:cs typeface="+mn-cs"/>
              </a:rPr>
              <a:t>heXpert</a:t>
            </a:r>
            <a:r>
              <a:rPr kumimoji="0" lang="en-US" sz="1600" b="1" i="0" u="none" strike="noStrike" kern="1200" cap="none" spc="0" normalizeH="0" baseline="0" noProof="0" dirty="0">
                <a:ln>
                  <a:noFill/>
                </a:ln>
                <a:solidFill>
                  <a:prstClr val="black"/>
                </a:solidFill>
                <a:effectLst/>
                <a:uLnTx/>
                <a:uFillTx/>
                <a:latin typeface="Graphik"/>
                <a:ea typeface="+mn-ea"/>
                <a:cs typeface="+mn-cs"/>
              </a:rPr>
              <a:t> Dataset</a:t>
            </a:r>
            <a:endParaRPr kumimoji="0" lang="en-US" sz="1600" b="1" i="0" u="none" strike="noStrike" kern="1200" cap="none" spc="0" normalizeH="0" baseline="0" noProof="0" dirty="0">
              <a:ln>
                <a:noFill/>
              </a:ln>
              <a:solidFill>
                <a:srgbClr val="ED7D31"/>
              </a:solidFill>
              <a:effectLst/>
              <a:uLnTx/>
              <a:uFillTx/>
              <a:latin typeface="Graphik"/>
              <a:ea typeface="+mn-ea"/>
              <a:cs typeface="+mn-cs"/>
            </a:endParaRPr>
          </a:p>
        </p:txBody>
      </p:sp>
      <p:sp>
        <p:nvSpPr>
          <p:cNvPr id="16" name="Rectangle 15">
            <a:extLst>
              <a:ext uri="{FF2B5EF4-FFF2-40B4-BE49-F238E27FC236}">
                <a16:creationId xmlns:a16="http://schemas.microsoft.com/office/drawing/2014/main" id="{F0920676-D645-42DA-B3FC-5EFC358DD1AA}"/>
              </a:ext>
            </a:extLst>
          </p:cNvPr>
          <p:cNvSpPr/>
          <p:nvPr/>
        </p:nvSpPr>
        <p:spPr>
          <a:xfrm>
            <a:off x="1001901" y="2583604"/>
            <a:ext cx="2494512" cy="2769989"/>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65,240 Patients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Graphik"/>
                <a:ea typeface="+mn-ea"/>
                <a:cs typeface="+mn-cs"/>
              </a:rPr>
              <a:t>224,316 images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14 common chest radiology observations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Graphik"/>
                <a:ea typeface="+mn-ea"/>
                <a:cs typeface="+mn-cs"/>
              </a:rPr>
              <a:t>Labels  (0 negative, -1 uncertain, +1 positive)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Labels are multi-label </a:t>
            </a:r>
            <a:r>
              <a:rPr lang="en-US" sz="1600" dirty="0" err="1">
                <a:solidFill>
                  <a:prstClr val="black"/>
                </a:solidFill>
                <a:latin typeface="Graphik"/>
              </a:rPr>
              <a:t>i.e</a:t>
            </a:r>
            <a:r>
              <a:rPr lang="en-US" sz="1600" dirty="0">
                <a:solidFill>
                  <a:prstClr val="black"/>
                </a:solidFill>
                <a:latin typeface="Graphik"/>
              </a:rPr>
              <a:t> each image can have multiple labels for different pathologies</a:t>
            </a:r>
            <a:endParaRPr kumimoji="0" lang="en-US" sz="1600" i="0" u="none" strike="noStrike" kern="1200" cap="none" spc="0" normalizeH="0" baseline="0" noProof="0" dirty="0">
              <a:ln>
                <a:noFill/>
              </a:ln>
              <a:solidFill>
                <a:srgbClr val="ED7D31"/>
              </a:solidFill>
              <a:effectLst/>
              <a:uLnTx/>
              <a:uFillTx/>
              <a:latin typeface="Graphik"/>
              <a:ea typeface="+mn-ea"/>
              <a:cs typeface="+mn-cs"/>
            </a:endParaRPr>
          </a:p>
        </p:txBody>
      </p:sp>
      <p:sp>
        <p:nvSpPr>
          <p:cNvPr id="17" name="Freeform 25">
            <a:extLst>
              <a:ext uri="{FF2B5EF4-FFF2-40B4-BE49-F238E27FC236}">
                <a16:creationId xmlns:a16="http://schemas.microsoft.com/office/drawing/2014/main" id="{3373F040-F606-4AEC-8602-A3B8E4B51527}"/>
              </a:ext>
            </a:extLst>
          </p:cNvPr>
          <p:cNvSpPr>
            <a:spLocks noEditPoints="1"/>
          </p:cNvSpPr>
          <p:nvPr/>
        </p:nvSpPr>
        <p:spPr bwMode="auto">
          <a:xfrm>
            <a:off x="3496413" y="1444483"/>
            <a:ext cx="489054" cy="467242"/>
          </a:xfrm>
          <a:custGeom>
            <a:avLst/>
            <a:gdLst>
              <a:gd name="T0" fmla="*/ 151 w 288"/>
              <a:gd name="T1" fmla="*/ 275 h 275"/>
              <a:gd name="T2" fmla="*/ 151 w 288"/>
              <a:gd name="T3" fmla="*/ 275 h 275"/>
              <a:gd name="T4" fmla="*/ 147 w 288"/>
              <a:gd name="T5" fmla="*/ 273 h 275"/>
              <a:gd name="T6" fmla="*/ 106 w 288"/>
              <a:gd name="T7" fmla="*/ 232 h 275"/>
              <a:gd name="T8" fmla="*/ 106 w 288"/>
              <a:gd name="T9" fmla="*/ 223 h 275"/>
              <a:gd name="T10" fmla="*/ 151 w 288"/>
              <a:gd name="T11" fmla="*/ 174 h 275"/>
              <a:gd name="T12" fmla="*/ 6 w 288"/>
              <a:gd name="T13" fmla="*/ 174 h 275"/>
              <a:gd name="T14" fmla="*/ 0 w 288"/>
              <a:gd name="T15" fmla="*/ 168 h 275"/>
              <a:gd name="T16" fmla="*/ 0 w 288"/>
              <a:gd name="T17" fmla="*/ 108 h 275"/>
              <a:gd name="T18" fmla="*/ 2 w 288"/>
              <a:gd name="T19" fmla="*/ 104 h 275"/>
              <a:gd name="T20" fmla="*/ 6 w 288"/>
              <a:gd name="T21" fmla="*/ 102 h 275"/>
              <a:gd name="T22" fmla="*/ 6 w 288"/>
              <a:gd name="T23" fmla="*/ 102 h 275"/>
              <a:gd name="T24" fmla="*/ 152 w 288"/>
              <a:gd name="T25" fmla="*/ 102 h 275"/>
              <a:gd name="T26" fmla="*/ 106 w 288"/>
              <a:gd name="T27" fmla="*/ 52 h 275"/>
              <a:gd name="T28" fmla="*/ 106 w 288"/>
              <a:gd name="T29" fmla="*/ 44 h 275"/>
              <a:gd name="T30" fmla="*/ 147 w 288"/>
              <a:gd name="T31" fmla="*/ 2 h 275"/>
              <a:gd name="T32" fmla="*/ 156 w 288"/>
              <a:gd name="T33" fmla="*/ 2 h 275"/>
              <a:gd name="T34" fmla="*/ 287 w 288"/>
              <a:gd name="T35" fmla="*/ 134 h 275"/>
              <a:gd name="T36" fmla="*/ 288 w 288"/>
              <a:gd name="T37" fmla="*/ 138 h 275"/>
              <a:gd name="T38" fmla="*/ 287 w 288"/>
              <a:gd name="T39" fmla="*/ 142 h 275"/>
              <a:gd name="T40" fmla="*/ 156 w 288"/>
              <a:gd name="T41" fmla="*/ 273 h 275"/>
              <a:gd name="T42" fmla="*/ 151 w 288"/>
              <a:gd name="T43" fmla="*/ 275 h 275"/>
              <a:gd name="T44" fmla="*/ 118 w 288"/>
              <a:gd name="T45" fmla="*/ 227 h 275"/>
              <a:gd name="T46" fmla="*/ 151 w 288"/>
              <a:gd name="T47" fmla="*/ 260 h 275"/>
              <a:gd name="T48" fmla="*/ 274 w 288"/>
              <a:gd name="T49" fmla="*/ 138 h 275"/>
              <a:gd name="T50" fmla="*/ 151 w 288"/>
              <a:gd name="T51" fmla="*/ 15 h 275"/>
              <a:gd name="T52" fmla="*/ 118 w 288"/>
              <a:gd name="T53" fmla="*/ 48 h 275"/>
              <a:gd name="T54" fmla="*/ 170 w 288"/>
              <a:gd name="T55" fmla="*/ 104 h 275"/>
              <a:gd name="T56" fmla="*/ 171 w 288"/>
              <a:gd name="T57" fmla="*/ 110 h 275"/>
              <a:gd name="T58" fmla="*/ 166 w 288"/>
              <a:gd name="T59" fmla="*/ 114 h 275"/>
              <a:gd name="T60" fmla="*/ 166 w 288"/>
              <a:gd name="T61" fmla="*/ 114 h 275"/>
              <a:gd name="T62" fmla="*/ 12 w 288"/>
              <a:gd name="T63" fmla="*/ 114 h 275"/>
              <a:gd name="T64" fmla="*/ 12 w 288"/>
              <a:gd name="T65" fmla="*/ 162 h 275"/>
              <a:gd name="T66" fmla="*/ 165 w 288"/>
              <a:gd name="T67" fmla="*/ 162 h 275"/>
              <a:gd name="T68" fmla="*/ 171 w 288"/>
              <a:gd name="T69" fmla="*/ 165 h 275"/>
              <a:gd name="T70" fmla="*/ 170 w 288"/>
              <a:gd name="T71" fmla="*/ 172 h 275"/>
              <a:gd name="T72" fmla="*/ 118 w 288"/>
              <a:gd name="T73" fmla="*/ 22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75">
                <a:moveTo>
                  <a:pt x="151" y="275"/>
                </a:moveTo>
                <a:cubicBezTo>
                  <a:pt x="151" y="275"/>
                  <a:pt x="151" y="275"/>
                  <a:pt x="151" y="275"/>
                </a:cubicBezTo>
                <a:cubicBezTo>
                  <a:pt x="150" y="275"/>
                  <a:pt x="148" y="274"/>
                  <a:pt x="147" y="273"/>
                </a:cubicBezTo>
                <a:cubicBezTo>
                  <a:pt x="106" y="232"/>
                  <a:pt x="106" y="232"/>
                  <a:pt x="106" y="232"/>
                </a:cubicBezTo>
                <a:cubicBezTo>
                  <a:pt x="103" y="229"/>
                  <a:pt x="103" y="226"/>
                  <a:pt x="106" y="223"/>
                </a:cubicBezTo>
                <a:cubicBezTo>
                  <a:pt x="151" y="174"/>
                  <a:pt x="151" y="174"/>
                  <a:pt x="151" y="174"/>
                </a:cubicBezTo>
                <a:cubicBezTo>
                  <a:pt x="6" y="174"/>
                  <a:pt x="6" y="174"/>
                  <a:pt x="6" y="174"/>
                </a:cubicBezTo>
                <a:cubicBezTo>
                  <a:pt x="3" y="174"/>
                  <a:pt x="0" y="171"/>
                  <a:pt x="0" y="168"/>
                </a:cubicBezTo>
                <a:cubicBezTo>
                  <a:pt x="0" y="108"/>
                  <a:pt x="0" y="108"/>
                  <a:pt x="0" y="108"/>
                </a:cubicBezTo>
                <a:cubicBezTo>
                  <a:pt x="0" y="106"/>
                  <a:pt x="1" y="105"/>
                  <a:pt x="2" y="104"/>
                </a:cubicBezTo>
                <a:cubicBezTo>
                  <a:pt x="3" y="102"/>
                  <a:pt x="5" y="102"/>
                  <a:pt x="6" y="102"/>
                </a:cubicBezTo>
                <a:cubicBezTo>
                  <a:pt x="6" y="102"/>
                  <a:pt x="6" y="102"/>
                  <a:pt x="6" y="102"/>
                </a:cubicBezTo>
                <a:cubicBezTo>
                  <a:pt x="152" y="102"/>
                  <a:pt x="152" y="102"/>
                  <a:pt x="152" y="102"/>
                </a:cubicBezTo>
                <a:cubicBezTo>
                  <a:pt x="106" y="52"/>
                  <a:pt x="106" y="52"/>
                  <a:pt x="106" y="52"/>
                </a:cubicBezTo>
                <a:cubicBezTo>
                  <a:pt x="103" y="50"/>
                  <a:pt x="103" y="46"/>
                  <a:pt x="106" y="44"/>
                </a:cubicBezTo>
                <a:cubicBezTo>
                  <a:pt x="147" y="2"/>
                  <a:pt x="147" y="2"/>
                  <a:pt x="147" y="2"/>
                </a:cubicBezTo>
                <a:cubicBezTo>
                  <a:pt x="149" y="0"/>
                  <a:pt x="153" y="0"/>
                  <a:pt x="156" y="2"/>
                </a:cubicBezTo>
                <a:cubicBezTo>
                  <a:pt x="287" y="134"/>
                  <a:pt x="287" y="134"/>
                  <a:pt x="287" y="134"/>
                </a:cubicBezTo>
                <a:cubicBezTo>
                  <a:pt x="288" y="135"/>
                  <a:pt x="288" y="136"/>
                  <a:pt x="288" y="138"/>
                </a:cubicBezTo>
                <a:cubicBezTo>
                  <a:pt x="288" y="139"/>
                  <a:pt x="288" y="141"/>
                  <a:pt x="287" y="142"/>
                </a:cubicBezTo>
                <a:cubicBezTo>
                  <a:pt x="156" y="273"/>
                  <a:pt x="156" y="273"/>
                  <a:pt x="156" y="273"/>
                </a:cubicBezTo>
                <a:cubicBezTo>
                  <a:pt x="154" y="274"/>
                  <a:pt x="153" y="275"/>
                  <a:pt x="151" y="275"/>
                </a:cubicBezTo>
                <a:close/>
                <a:moveTo>
                  <a:pt x="118" y="227"/>
                </a:moveTo>
                <a:cubicBezTo>
                  <a:pt x="151" y="260"/>
                  <a:pt x="151" y="260"/>
                  <a:pt x="151" y="260"/>
                </a:cubicBezTo>
                <a:cubicBezTo>
                  <a:pt x="274" y="138"/>
                  <a:pt x="274" y="138"/>
                  <a:pt x="274" y="138"/>
                </a:cubicBezTo>
                <a:cubicBezTo>
                  <a:pt x="151" y="15"/>
                  <a:pt x="151" y="15"/>
                  <a:pt x="151" y="15"/>
                </a:cubicBezTo>
                <a:cubicBezTo>
                  <a:pt x="118" y="48"/>
                  <a:pt x="118" y="48"/>
                  <a:pt x="118" y="48"/>
                </a:cubicBezTo>
                <a:cubicBezTo>
                  <a:pt x="170" y="104"/>
                  <a:pt x="170" y="104"/>
                  <a:pt x="170" y="104"/>
                </a:cubicBezTo>
                <a:cubicBezTo>
                  <a:pt x="172" y="106"/>
                  <a:pt x="172" y="108"/>
                  <a:pt x="171" y="110"/>
                </a:cubicBezTo>
                <a:cubicBezTo>
                  <a:pt x="170" y="113"/>
                  <a:pt x="168" y="114"/>
                  <a:pt x="166" y="114"/>
                </a:cubicBezTo>
                <a:cubicBezTo>
                  <a:pt x="166" y="114"/>
                  <a:pt x="166" y="114"/>
                  <a:pt x="166" y="114"/>
                </a:cubicBezTo>
                <a:cubicBezTo>
                  <a:pt x="12" y="114"/>
                  <a:pt x="12" y="114"/>
                  <a:pt x="12" y="114"/>
                </a:cubicBezTo>
                <a:cubicBezTo>
                  <a:pt x="12" y="162"/>
                  <a:pt x="12" y="162"/>
                  <a:pt x="12" y="162"/>
                </a:cubicBezTo>
                <a:cubicBezTo>
                  <a:pt x="165" y="162"/>
                  <a:pt x="165" y="162"/>
                  <a:pt x="165" y="162"/>
                </a:cubicBezTo>
                <a:cubicBezTo>
                  <a:pt x="168" y="162"/>
                  <a:pt x="170" y="163"/>
                  <a:pt x="171" y="165"/>
                </a:cubicBezTo>
                <a:cubicBezTo>
                  <a:pt x="172" y="168"/>
                  <a:pt x="171" y="170"/>
                  <a:pt x="170" y="172"/>
                </a:cubicBezTo>
                <a:lnTo>
                  <a:pt x="118" y="227"/>
                </a:lnTo>
                <a:close/>
              </a:path>
            </a:pathLst>
          </a:custGeom>
          <a:solidFill>
            <a:srgbClr val="9933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58">
            <a:extLst>
              <a:ext uri="{FF2B5EF4-FFF2-40B4-BE49-F238E27FC236}">
                <a16:creationId xmlns:a16="http://schemas.microsoft.com/office/drawing/2014/main" id="{7243F437-0F90-4228-9356-448B01AEA5EC}"/>
              </a:ext>
            </a:extLst>
          </p:cNvPr>
          <p:cNvGrpSpPr>
            <a:grpSpLocks noChangeAspect="1"/>
          </p:cNvGrpSpPr>
          <p:nvPr/>
        </p:nvGrpSpPr>
        <p:grpSpPr bwMode="auto">
          <a:xfrm>
            <a:off x="5533306" y="1438542"/>
            <a:ext cx="457438" cy="430214"/>
            <a:chOff x="4473" y="3018"/>
            <a:chExt cx="420" cy="395"/>
          </a:xfrm>
          <a:solidFill>
            <a:srgbClr val="CC99FF"/>
          </a:solidFill>
        </p:grpSpPr>
        <p:sp>
          <p:nvSpPr>
            <p:cNvPr id="19" name="Freeform 159">
              <a:extLst>
                <a:ext uri="{FF2B5EF4-FFF2-40B4-BE49-F238E27FC236}">
                  <a16:creationId xmlns:a16="http://schemas.microsoft.com/office/drawing/2014/main" id="{8D8229CF-29C5-419F-ACD7-D7AC1E83DD98}"/>
                </a:ext>
              </a:extLst>
            </p:cNvPr>
            <p:cNvSpPr>
              <a:spLocks/>
            </p:cNvSpPr>
            <p:nvPr/>
          </p:nvSpPr>
          <p:spPr bwMode="auto">
            <a:xfrm>
              <a:off x="4648" y="3058"/>
              <a:ext cx="72" cy="54"/>
            </a:xfrm>
            <a:custGeom>
              <a:avLst/>
              <a:gdLst>
                <a:gd name="T0" fmla="*/ 9 w 49"/>
                <a:gd name="T1" fmla="*/ 17 h 37"/>
                <a:gd name="T2" fmla="*/ 5 w 49"/>
                <a:gd name="T3" fmla="*/ 15 h 37"/>
                <a:gd name="T4" fmla="*/ 1 w 49"/>
                <a:gd name="T5" fmla="*/ 17 h 37"/>
                <a:gd name="T6" fmla="*/ 0 w 49"/>
                <a:gd name="T7" fmla="*/ 20 h 37"/>
                <a:gd name="T8" fmla="*/ 1 w 49"/>
                <a:gd name="T9" fmla="*/ 24 h 37"/>
                <a:gd name="T10" fmla="*/ 12 w 49"/>
                <a:gd name="T11" fmla="*/ 35 h 37"/>
                <a:gd name="T12" fmla="*/ 16 w 49"/>
                <a:gd name="T13" fmla="*/ 37 h 37"/>
                <a:gd name="T14" fmla="*/ 19 w 49"/>
                <a:gd name="T15" fmla="*/ 35 h 37"/>
                <a:gd name="T16" fmla="*/ 47 w 49"/>
                <a:gd name="T17" fmla="*/ 10 h 37"/>
                <a:gd name="T18" fmla="*/ 47 w 49"/>
                <a:gd name="T19" fmla="*/ 3 h 37"/>
                <a:gd name="T20" fmla="*/ 40 w 49"/>
                <a:gd name="T21" fmla="*/ 2 h 37"/>
                <a:gd name="T22" fmla="*/ 16 w 49"/>
                <a:gd name="T23" fmla="*/ 24 h 37"/>
                <a:gd name="T24" fmla="*/ 9 w 49"/>
                <a:gd name="T25"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7">
                  <a:moveTo>
                    <a:pt x="9" y="17"/>
                  </a:moveTo>
                  <a:cubicBezTo>
                    <a:pt x="8" y="16"/>
                    <a:pt x="7" y="15"/>
                    <a:pt x="5" y="15"/>
                  </a:cubicBezTo>
                  <a:cubicBezTo>
                    <a:pt x="4" y="15"/>
                    <a:pt x="2" y="16"/>
                    <a:pt x="1" y="17"/>
                  </a:cubicBezTo>
                  <a:cubicBezTo>
                    <a:pt x="0" y="18"/>
                    <a:pt x="0" y="19"/>
                    <a:pt x="0" y="20"/>
                  </a:cubicBezTo>
                  <a:cubicBezTo>
                    <a:pt x="0" y="22"/>
                    <a:pt x="0" y="23"/>
                    <a:pt x="1" y="24"/>
                  </a:cubicBezTo>
                  <a:cubicBezTo>
                    <a:pt x="12" y="35"/>
                    <a:pt x="12" y="35"/>
                    <a:pt x="12" y="35"/>
                  </a:cubicBezTo>
                  <a:cubicBezTo>
                    <a:pt x="13" y="36"/>
                    <a:pt x="14" y="37"/>
                    <a:pt x="16" y="37"/>
                  </a:cubicBezTo>
                  <a:cubicBezTo>
                    <a:pt x="17" y="37"/>
                    <a:pt x="18" y="36"/>
                    <a:pt x="19" y="35"/>
                  </a:cubicBezTo>
                  <a:cubicBezTo>
                    <a:pt x="47" y="10"/>
                    <a:pt x="47" y="10"/>
                    <a:pt x="47" y="10"/>
                  </a:cubicBezTo>
                  <a:cubicBezTo>
                    <a:pt x="49" y="8"/>
                    <a:pt x="49" y="5"/>
                    <a:pt x="47" y="3"/>
                  </a:cubicBezTo>
                  <a:cubicBezTo>
                    <a:pt x="45" y="0"/>
                    <a:pt x="42" y="0"/>
                    <a:pt x="40" y="2"/>
                  </a:cubicBezTo>
                  <a:cubicBezTo>
                    <a:pt x="16" y="24"/>
                    <a:pt x="16" y="24"/>
                    <a:pt x="16" y="24"/>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60">
              <a:extLst>
                <a:ext uri="{FF2B5EF4-FFF2-40B4-BE49-F238E27FC236}">
                  <a16:creationId xmlns:a16="http://schemas.microsoft.com/office/drawing/2014/main" id="{E45F287D-1A7F-4AD5-944B-9CA007E6EBD6}"/>
                </a:ext>
              </a:extLst>
            </p:cNvPr>
            <p:cNvSpPr>
              <a:spLocks/>
            </p:cNvSpPr>
            <p:nvPr/>
          </p:nvSpPr>
          <p:spPr bwMode="auto">
            <a:xfrm>
              <a:off x="4509" y="3191"/>
              <a:ext cx="74" cy="53"/>
            </a:xfrm>
            <a:custGeom>
              <a:avLst/>
              <a:gdLst>
                <a:gd name="T0" fmla="*/ 9 w 50"/>
                <a:gd name="T1" fmla="*/ 17 h 36"/>
                <a:gd name="T2" fmla="*/ 6 w 50"/>
                <a:gd name="T3" fmla="*/ 15 h 36"/>
                <a:gd name="T4" fmla="*/ 2 w 50"/>
                <a:gd name="T5" fmla="*/ 17 h 36"/>
                <a:gd name="T6" fmla="*/ 0 w 50"/>
                <a:gd name="T7" fmla="*/ 20 h 36"/>
                <a:gd name="T8" fmla="*/ 2 w 50"/>
                <a:gd name="T9" fmla="*/ 24 h 36"/>
                <a:gd name="T10" fmla="*/ 13 w 50"/>
                <a:gd name="T11" fmla="*/ 35 h 36"/>
                <a:gd name="T12" fmla="*/ 16 w 50"/>
                <a:gd name="T13" fmla="*/ 36 h 36"/>
                <a:gd name="T14" fmla="*/ 20 w 50"/>
                <a:gd name="T15" fmla="*/ 35 h 36"/>
                <a:gd name="T16" fmla="*/ 48 w 50"/>
                <a:gd name="T17" fmla="*/ 10 h 36"/>
                <a:gd name="T18" fmla="*/ 48 w 50"/>
                <a:gd name="T19" fmla="*/ 2 h 36"/>
                <a:gd name="T20" fmla="*/ 40 w 50"/>
                <a:gd name="T21" fmla="*/ 2 h 36"/>
                <a:gd name="T22" fmla="*/ 17 w 50"/>
                <a:gd name="T23" fmla="*/ 24 h 36"/>
                <a:gd name="T24" fmla="*/ 9 w 50"/>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6">
                  <a:moveTo>
                    <a:pt x="9" y="17"/>
                  </a:moveTo>
                  <a:cubicBezTo>
                    <a:pt x="8" y="16"/>
                    <a:pt x="7" y="15"/>
                    <a:pt x="6" y="15"/>
                  </a:cubicBezTo>
                  <a:cubicBezTo>
                    <a:pt x="4" y="15"/>
                    <a:pt x="3" y="16"/>
                    <a:pt x="2" y="17"/>
                  </a:cubicBezTo>
                  <a:cubicBezTo>
                    <a:pt x="1" y="18"/>
                    <a:pt x="0" y="19"/>
                    <a:pt x="0" y="20"/>
                  </a:cubicBezTo>
                  <a:cubicBezTo>
                    <a:pt x="0" y="22"/>
                    <a:pt x="1" y="23"/>
                    <a:pt x="2" y="24"/>
                  </a:cubicBezTo>
                  <a:cubicBezTo>
                    <a:pt x="13" y="35"/>
                    <a:pt x="13" y="35"/>
                    <a:pt x="13" y="35"/>
                  </a:cubicBezTo>
                  <a:cubicBezTo>
                    <a:pt x="14" y="36"/>
                    <a:pt x="15" y="36"/>
                    <a:pt x="16" y="36"/>
                  </a:cubicBezTo>
                  <a:cubicBezTo>
                    <a:pt x="18" y="36"/>
                    <a:pt x="19" y="36"/>
                    <a:pt x="20" y="35"/>
                  </a:cubicBezTo>
                  <a:cubicBezTo>
                    <a:pt x="48" y="10"/>
                    <a:pt x="48" y="10"/>
                    <a:pt x="48" y="10"/>
                  </a:cubicBezTo>
                  <a:cubicBezTo>
                    <a:pt x="50" y="8"/>
                    <a:pt x="50" y="5"/>
                    <a:pt x="48" y="2"/>
                  </a:cubicBezTo>
                  <a:cubicBezTo>
                    <a:pt x="46" y="0"/>
                    <a:pt x="43" y="0"/>
                    <a:pt x="40" y="2"/>
                  </a:cubicBezTo>
                  <a:cubicBezTo>
                    <a:pt x="17" y="24"/>
                    <a:pt x="17" y="24"/>
                    <a:pt x="17" y="24"/>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61">
              <a:extLst>
                <a:ext uri="{FF2B5EF4-FFF2-40B4-BE49-F238E27FC236}">
                  <a16:creationId xmlns:a16="http://schemas.microsoft.com/office/drawing/2014/main" id="{972F80CE-DECD-44A1-B47B-74970E1BD839}"/>
                </a:ext>
              </a:extLst>
            </p:cNvPr>
            <p:cNvSpPr>
              <a:spLocks/>
            </p:cNvSpPr>
            <p:nvPr/>
          </p:nvSpPr>
          <p:spPr bwMode="auto">
            <a:xfrm>
              <a:off x="4648" y="3318"/>
              <a:ext cx="72" cy="54"/>
            </a:xfrm>
            <a:custGeom>
              <a:avLst/>
              <a:gdLst>
                <a:gd name="T0" fmla="*/ 9 w 49"/>
                <a:gd name="T1" fmla="*/ 16 h 36"/>
                <a:gd name="T2" fmla="*/ 5 w 49"/>
                <a:gd name="T3" fmla="*/ 15 h 36"/>
                <a:gd name="T4" fmla="*/ 1 w 49"/>
                <a:gd name="T5" fmla="*/ 16 h 36"/>
                <a:gd name="T6" fmla="*/ 0 w 49"/>
                <a:gd name="T7" fmla="*/ 20 h 36"/>
                <a:gd name="T8" fmla="*/ 1 w 49"/>
                <a:gd name="T9" fmla="*/ 24 h 36"/>
                <a:gd name="T10" fmla="*/ 12 w 49"/>
                <a:gd name="T11" fmla="*/ 34 h 36"/>
                <a:gd name="T12" fmla="*/ 16 w 49"/>
                <a:gd name="T13" fmla="*/ 36 h 36"/>
                <a:gd name="T14" fmla="*/ 19 w 49"/>
                <a:gd name="T15" fmla="*/ 35 h 36"/>
                <a:gd name="T16" fmla="*/ 47 w 49"/>
                <a:gd name="T17" fmla="*/ 10 h 36"/>
                <a:gd name="T18" fmla="*/ 47 w 49"/>
                <a:gd name="T19" fmla="*/ 2 h 36"/>
                <a:gd name="T20" fmla="*/ 40 w 49"/>
                <a:gd name="T21" fmla="*/ 2 h 36"/>
                <a:gd name="T22" fmla="*/ 16 w 49"/>
                <a:gd name="T23" fmla="*/ 23 h 36"/>
                <a:gd name="T24" fmla="*/ 9 w 49"/>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6">
                  <a:moveTo>
                    <a:pt x="9" y="16"/>
                  </a:moveTo>
                  <a:cubicBezTo>
                    <a:pt x="8" y="15"/>
                    <a:pt x="7" y="15"/>
                    <a:pt x="5" y="15"/>
                  </a:cubicBezTo>
                  <a:cubicBezTo>
                    <a:pt x="4" y="15"/>
                    <a:pt x="2" y="15"/>
                    <a:pt x="1" y="16"/>
                  </a:cubicBezTo>
                  <a:cubicBezTo>
                    <a:pt x="0" y="17"/>
                    <a:pt x="0" y="19"/>
                    <a:pt x="0" y="20"/>
                  </a:cubicBezTo>
                  <a:cubicBezTo>
                    <a:pt x="0" y="21"/>
                    <a:pt x="0" y="23"/>
                    <a:pt x="1" y="24"/>
                  </a:cubicBezTo>
                  <a:cubicBezTo>
                    <a:pt x="12" y="34"/>
                    <a:pt x="12" y="34"/>
                    <a:pt x="12" y="34"/>
                  </a:cubicBezTo>
                  <a:cubicBezTo>
                    <a:pt x="13" y="35"/>
                    <a:pt x="14" y="36"/>
                    <a:pt x="16" y="36"/>
                  </a:cubicBezTo>
                  <a:cubicBezTo>
                    <a:pt x="17" y="36"/>
                    <a:pt x="18" y="36"/>
                    <a:pt x="19" y="35"/>
                  </a:cubicBezTo>
                  <a:cubicBezTo>
                    <a:pt x="47" y="10"/>
                    <a:pt x="47" y="10"/>
                    <a:pt x="47" y="10"/>
                  </a:cubicBezTo>
                  <a:cubicBezTo>
                    <a:pt x="49" y="8"/>
                    <a:pt x="49" y="4"/>
                    <a:pt x="47" y="2"/>
                  </a:cubicBezTo>
                  <a:cubicBezTo>
                    <a:pt x="45" y="0"/>
                    <a:pt x="42" y="0"/>
                    <a:pt x="40" y="2"/>
                  </a:cubicBezTo>
                  <a:cubicBezTo>
                    <a:pt x="16" y="23"/>
                    <a:pt x="16" y="23"/>
                    <a:pt x="16" y="23"/>
                  </a:cubicBez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62">
              <a:extLst>
                <a:ext uri="{FF2B5EF4-FFF2-40B4-BE49-F238E27FC236}">
                  <a16:creationId xmlns:a16="http://schemas.microsoft.com/office/drawing/2014/main" id="{EE544B47-9165-4040-A3CB-B67C453BA70C}"/>
                </a:ext>
              </a:extLst>
            </p:cNvPr>
            <p:cNvSpPr>
              <a:spLocks noEditPoints="1"/>
            </p:cNvSpPr>
            <p:nvPr/>
          </p:nvSpPr>
          <p:spPr bwMode="auto">
            <a:xfrm>
              <a:off x="4473" y="3018"/>
              <a:ext cx="420" cy="395"/>
            </a:xfrm>
            <a:custGeom>
              <a:avLst/>
              <a:gdLst>
                <a:gd name="T0" fmla="*/ 267 w 284"/>
                <a:gd name="T1" fmla="*/ 168 h 267"/>
                <a:gd name="T2" fmla="*/ 234 w 284"/>
                <a:gd name="T3" fmla="*/ 90 h 267"/>
                <a:gd name="T4" fmla="*/ 198 w 284"/>
                <a:gd name="T5" fmla="*/ 163 h 267"/>
                <a:gd name="T6" fmla="*/ 171 w 284"/>
                <a:gd name="T7" fmla="*/ 186 h 267"/>
                <a:gd name="T8" fmla="*/ 112 w 284"/>
                <a:gd name="T9" fmla="*/ 187 h 267"/>
                <a:gd name="T10" fmla="*/ 111 w 284"/>
                <a:gd name="T11" fmla="*/ 187 h 267"/>
                <a:gd name="T12" fmla="*/ 86 w 284"/>
                <a:gd name="T13" fmla="*/ 162 h 267"/>
                <a:gd name="T14" fmla="*/ 86 w 284"/>
                <a:gd name="T15" fmla="*/ 106 h 267"/>
                <a:gd name="T16" fmla="*/ 114 w 284"/>
                <a:gd name="T17" fmla="*/ 81 h 267"/>
                <a:gd name="T18" fmla="*/ 174 w 284"/>
                <a:gd name="T19" fmla="*/ 78 h 267"/>
                <a:gd name="T20" fmla="*/ 142 w 284"/>
                <a:gd name="T21" fmla="*/ 0 h 267"/>
                <a:gd name="T22" fmla="*/ 106 w 284"/>
                <a:gd name="T23" fmla="*/ 73 h 267"/>
                <a:gd name="T24" fmla="*/ 78 w 284"/>
                <a:gd name="T25" fmla="*/ 99 h 267"/>
                <a:gd name="T26" fmla="*/ 50 w 284"/>
                <a:gd name="T27" fmla="*/ 89 h 267"/>
                <a:gd name="T28" fmla="*/ 18 w 284"/>
                <a:gd name="T29" fmla="*/ 167 h 267"/>
                <a:gd name="T30" fmla="*/ 78 w 284"/>
                <a:gd name="T31" fmla="*/ 170 h 267"/>
                <a:gd name="T32" fmla="*/ 78 w 284"/>
                <a:gd name="T33" fmla="*/ 170 h 267"/>
                <a:gd name="T34" fmla="*/ 104 w 284"/>
                <a:gd name="T35" fmla="*/ 196 h 267"/>
                <a:gd name="T36" fmla="*/ 142 w 284"/>
                <a:gd name="T37" fmla="*/ 267 h 267"/>
                <a:gd name="T38" fmla="*/ 179 w 284"/>
                <a:gd name="T39" fmla="*/ 194 h 267"/>
                <a:gd name="T40" fmla="*/ 206 w 284"/>
                <a:gd name="T41" fmla="*/ 171 h 267"/>
                <a:gd name="T42" fmla="*/ 234 w 284"/>
                <a:gd name="T43" fmla="*/ 181 h 267"/>
                <a:gd name="T44" fmla="*/ 142 w 284"/>
                <a:gd name="T45" fmla="*/ 11 h 267"/>
                <a:gd name="T46" fmla="*/ 177 w 284"/>
                <a:gd name="T47" fmla="*/ 46 h 267"/>
                <a:gd name="T48" fmla="*/ 142 w 284"/>
                <a:gd name="T49" fmla="*/ 80 h 267"/>
                <a:gd name="T50" fmla="*/ 108 w 284"/>
                <a:gd name="T51" fmla="*/ 46 h 267"/>
                <a:gd name="T52" fmla="*/ 75 w 284"/>
                <a:gd name="T53" fmla="*/ 159 h 267"/>
                <a:gd name="T54" fmla="*/ 25 w 284"/>
                <a:gd name="T55" fmla="*/ 159 h 267"/>
                <a:gd name="T56" fmla="*/ 50 w 284"/>
                <a:gd name="T57" fmla="*/ 100 h 267"/>
                <a:gd name="T58" fmla="*/ 85 w 284"/>
                <a:gd name="T59" fmla="*/ 134 h 267"/>
                <a:gd name="T60" fmla="*/ 167 w 284"/>
                <a:gd name="T61" fmla="*/ 246 h 267"/>
                <a:gd name="T62" fmla="*/ 142 w 284"/>
                <a:gd name="T63" fmla="*/ 256 h 267"/>
                <a:gd name="T64" fmla="*/ 108 w 284"/>
                <a:gd name="T65" fmla="*/ 221 h 267"/>
                <a:gd name="T66" fmla="*/ 142 w 284"/>
                <a:gd name="T67" fmla="*/ 186 h 267"/>
                <a:gd name="T68" fmla="*/ 177 w 284"/>
                <a:gd name="T69" fmla="*/ 221 h 267"/>
                <a:gd name="T70" fmla="*/ 200 w 284"/>
                <a:gd name="T71" fmla="*/ 136 h 267"/>
                <a:gd name="T72" fmla="*/ 234 w 284"/>
                <a:gd name="T73" fmla="*/ 101 h 267"/>
                <a:gd name="T74" fmla="*/ 259 w 284"/>
                <a:gd name="T75" fmla="*/ 160 h 267"/>
                <a:gd name="T76" fmla="*/ 210 w 284"/>
                <a:gd name="T77" fmla="*/ 1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67">
                  <a:moveTo>
                    <a:pt x="234" y="181"/>
                  </a:moveTo>
                  <a:cubicBezTo>
                    <a:pt x="247" y="181"/>
                    <a:pt x="258" y="176"/>
                    <a:pt x="267" y="168"/>
                  </a:cubicBezTo>
                  <a:cubicBezTo>
                    <a:pt x="284" y="150"/>
                    <a:pt x="284" y="121"/>
                    <a:pt x="267" y="103"/>
                  </a:cubicBezTo>
                  <a:cubicBezTo>
                    <a:pt x="258" y="95"/>
                    <a:pt x="247" y="90"/>
                    <a:pt x="234" y="90"/>
                  </a:cubicBezTo>
                  <a:cubicBezTo>
                    <a:pt x="222" y="90"/>
                    <a:pt x="211" y="95"/>
                    <a:pt x="202" y="103"/>
                  </a:cubicBezTo>
                  <a:cubicBezTo>
                    <a:pt x="186" y="119"/>
                    <a:pt x="185" y="145"/>
                    <a:pt x="198" y="163"/>
                  </a:cubicBezTo>
                  <a:cubicBezTo>
                    <a:pt x="198" y="163"/>
                    <a:pt x="198" y="163"/>
                    <a:pt x="198" y="163"/>
                  </a:cubicBezTo>
                  <a:cubicBezTo>
                    <a:pt x="171" y="186"/>
                    <a:pt x="171" y="186"/>
                    <a:pt x="171" y="186"/>
                  </a:cubicBezTo>
                  <a:cubicBezTo>
                    <a:pt x="170" y="186"/>
                    <a:pt x="170" y="186"/>
                    <a:pt x="170" y="186"/>
                  </a:cubicBezTo>
                  <a:cubicBezTo>
                    <a:pt x="153" y="172"/>
                    <a:pt x="129" y="173"/>
                    <a:pt x="112" y="187"/>
                  </a:cubicBezTo>
                  <a:cubicBezTo>
                    <a:pt x="112" y="187"/>
                    <a:pt x="112" y="187"/>
                    <a:pt x="112" y="187"/>
                  </a:cubicBezTo>
                  <a:cubicBezTo>
                    <a:pt x="111" y="187"/>
                    <a:pt x="111" y="187"/>
                    <a:pt x="111" y="187"/>
                  </a:cubicBezTo>
                  <a:cubicBezTo>
                    <a:pt x="86" y="162"/>
                    <a:pt x="86" y="162"/>
                    <a:pt x="86" y="162"/>
                  </a:cubicBezTo>
                  <a:cubicBezTo>
                    <a:pt x="86" y="162"/>
                    <a:pt x="86" y="162"/>
                    <a:pt x="86" y="162"/>
                  </a:cubicBezTo>
                  <a:cubicBezTo>
                    <a:pt x="99" y="146"/>
                    <a:pt x="99" y="123"/>
                    <a:pt x="86" y="107"/>
                  </a:cubicBezTo>
                  <a:cubicBezTo>
                    <a:pt x="86" y="106"/>
                    <a:pt x="86" y="106"/>
                    <a:pt x="86" y="106"/>
                  </a:cubicBezTo>
                  <a:cubicBezTo>
                    <a:pt x="114" y="81"/>
                    <a:pt x="114" y="81"/>
                    <a:pt x="114" y="81"/>
                  </a:cubicBezTo>
                  <a:cubicBezTo>
                    <a:pt x="114" y="81"/>
                    <a:pt x="114" y="81"/>
                    <a:pt x="114" y="81"/>
                  </a:cubicBezTo>
                  <a:cubicBezTo>
                    <a:pt x="122" y="88"/>
                    <a:pt x="132" y="91"/>
                    <a:pt x="142" y="91"/>
                  </a:cubicBezTo>
                  <a:cubicBezTo>
                    <a:pt x="154" y="91"/>
                    <a:pt x="166" y="86"/>
                    <a:pt x="174" y="78"/>
                  </a:cubicBezTo>
                  <a:cubicBezTo>
                    <a:pt x="192" y="60"/>
                    <a:pt x="192" y="31"/>
                    <a:pt x="174" y="14"/>
                  </a:cubicBezTo>
                  <a:cubicBezTo>
                    <a:pt x="166" y="5"/>
                    <a:pt x="154" y="0"/>
                    <a:pt x="142" y="0"/>
                  </a:cubicBezTo>
                  <a:cubicBezTo>
                    <a:pt x="130" y="0"/>
                    <a:pt x="119" y="5"/>
                    <a:pt x="110" y="14"/>
                  </a:cubicBezTo>
                  <a:cubicBezTo>
                    <a:pt x="94" y="30"/>
                    <a:pt x="92" y="55"/>
                    <a:pt x="106" y="73"/>
                  </a:cubicBezTo>
                  <a:cubicBezTo>
                    <a:pt x="106" y="74"/>
                    <a:pt x="106" y="74"/>
                    <a:pt x="106" y="74"/>
                  </a:cubicBezTo>
                  <a:cubicBezTo>
                    <a:pt x="78" y="99"/>
                    <a:pt x="78" y="99"/>
                    <a:pt x="78" y="99"/>
                  </a:cubicBezTo>
                  <a:cubicBezTo>
                    <a:pt x="78" y="99"/>
                    <a:pt x="78" y="99"/>
                    <a:pt x="78" y="99"/>
                  </a:cubicBezTo>
                  <a:cubicBezTo>
                    <a:pt x="70" y="92"/>
                    <a:pt x="60" y="89"/>
                    <a:pt x="50" y="89"/>
                  </a:cubicBezTo>
                  <a:cubicBezTo>
                    <a:pt x="38" y="89"/>
                    <a:pt x="26" y="94"/>
                    <a:pt x="18" y="102"/>
                  </a:cubicBezTo>
                  <a:cubicBezTo>
                    <a:pt x="0" y="120"/>
                    <a:pt x="0" y="149"/>
                    <a:pt x="18" y="167"/>
                  </a:cubicBezTo>
                  <a:cubicBezTo>
                    <a:pt x="26" y="175"/>
                    <a:pt x="38" y="180"/>
                    <a:pt x="50" y="180"/>
                  </a:cubicBezTo>
                  <a:cubicBezTo>
                    <a:pt x="60" y="180"/>
                    <a:pt x="70" y="176"/>
                    <a:pt x="78" y="170"/>
                  </a:cubicBezTo>
                  <a:cubicBezTo>
                    <a:pt x="78" y="170"/>
                    <a:pt x="78" y="170"/>
                    <a:pt x="78" y="170"/>
                  </a:cubicBezTo>
                  <a:cubicBezTo>
                    <a:pt x="78" y="170"/>
                    <a:pt x="78" y="170"/>
                    <a:pt x="78" y="170"/>
                  </a:cubicBezTo>
                  <a:cubicBezTo>
                    <a:pt x="105" y="196"/>
                    <a:pt x="105" y="196"/>
                    <a:pt x="105" y="196"/>
                  </a:cubicBezTo>
                  <a:cubicBezTo>
                    <a:pt x="104" y="196"/>
                    <a:pt x="104" y="196"/>
                    <a:pt x="104" y="196"/>
                  </a:cubicBezTo>
                  <a:cubicBezTo>
                    <a:pt x="92" y="214"/>
                    <a:pt x="95" y="238"/>
                    <a:pt x="110" y="253"/>
                  </a:cubicBezTo>
                  <a:cubicBezTo>
                    <a:pt x="119" y="262"/>
                    <a:pt x="130" y="267"/>
                    <a:pt x="142" y="267"/>
                  </a:cubicBezTo>
                  <a:cubicBezTo>
                    <a:pt x="154" y="267"/>
                    <a:pt x="166" y="262"/>
                    <a:pt x="174" y="253"/>
                  </a:cubicBezTo>
                  <a:cubicBezTo>
                    <a:pt x="190" y="237"/>
                    <a:pt x="192" y="212"/>
                    <a:pt x="179" y="194"/>
                  </a:cubicBezTo>
                  <a:cubicBezTo>
                    <a:pt x="178" y="194"/>
                    <a:pt x="178" y="194"/>
                    <a:pt x="178" y="194"/>
                  </a:cubicBezTo>
                  <a:cubicBezTo>
                    <a:pt x="206" y="171"/>
                    <a:pt x="206" y="171"/>
                    <a:pt x="206" y="171"/>
                  </a:cubicBezTo>
                  <a:cubicBezTo>
                    <a:pt x="206" y="171"/>
                    <a:pt x="206" y="171"/>
                    <a:pt x="206" y="171"/>
                  </a:cubicBezTo>
                  <a:cubicBezTo>
                    <a:pt x="214" y="178"/>
                    <a:pt x="224" y="181"/>
                    <a:pt x="234" y="181"/>
                  </a:cubicBezTo>
                  <a:close/>
                  <a:moveTo>
                    <a:pt x="118" y="21"/>
                  </a:moveTo>
                  <a:cubicBezTo>
                    <a:pt x="124" y="15"/>
                    <a:pt x="133" y="11"/>
                    <a:pt x="142" y="11"/>
                  </a:cubicBezTo>
                  <a:cubicBezTo>
                    <a:pt x="152" y="11"/>
                    <a:pt x="160" y="15"/>
                    <a:pt x="167" y="21"/>
                  </a:cubicBezTo>
                  <a:cubicBezTo>
                    <a:pt x="173" y="28"/>
                    <a:pt x="177" y="36"/>
                    <a:pt x="177" y="46"/>
                  </a:cubicBezTo>
                  <a:cubicBezTo>
                    <a:pt x="177" y="55"/>
                    <a:pt x="173" y="64"/>
                    <a:pt x="167" y="70"/>
                  </a:cubicBezTo>
                  <a:cubicBezTo>
                    <a:pt x="160" y="77"/>
                    <a:pt x="152" y="80"/>
                    <a:pt x="142" y="80"/>
                  </a:cubicBezTo>
                  <a:cubicBezTo>
                    <a:pt x="133" y="80"/>
                    <a:pt x="124" y="77"/>
                    <a:pt x="118" y="70"/>
                  </a:cubicBezTo>
                  <a:cubicBezTo>
                    <a:pt x="111" y="64"/>
                    <a:pt x="108" y="55"/>
                    <a:pt x="108" y="46"/>
                  </a:cubicBezTo>
                  <a:cubicBezTo>
                    <a:pt x="108" y="36"/>
                    <a:pt x="111" y="28"/>
                    <a:pt x="118" y="21"/>
                  </a:cubicBezTo>
                  <a:close/>
                  <a:moveTo>
                    <a:pt x="75" y="159"/>
                  </a:moveTo>
                  <a:cubicBezTo>
                    <a:pt x="68" y="166"/>
                    <a:pt x="59" y="169"/>
                    <a:pt x="50" y="169"/>
                  </a:cubicBezTo>
                  <a:cubicBezTo>
                    <a:pt x="41" y="169"/>
                    <a:pt x="32" y="166"/>
                    <a:pt x="25" y="159"/>
                  </a:cubicBezTo>
                  <a:cubicBezTo>
                    <a:pt x="12" y="145"/>
                    <a:pt x="12" y="123"/>
                    <a:pt x="25" y="110"/>
                  </a:cubicBezTo>
                  <a:cubicBezTo>
                    <a:pt x="32" y="103"/>
                    <a:pt x="41" y="100"/>
                    <a:pt x="50" y="100"/>
                  </a:cubicBezTo>
                  <a:cubicBezTo>
                    <a:pt x="59" y="100"/>
                    <a:pt x="68" y="103"/>
                    <a:pt x="75" y="110"/>
                  </a:cubicBezTo>
                  <a:cubicBezTo>
                    <a:pt x="81" y="116"/>
                    <a:pt x="85" y="125"/>
                    <a:pt x="85" y="134"/>
                  </a:cubicBezTo>
                  <a:cubicBezTo>
                    <a:pt x="85" y="144"/>
                    <a:pt x="81" y="152"/>
                    <a:pt x="75" y="159"/>
                  </a:cubicBezTo>
                  <a:close/>
                  <a:moveTo>
                    <a:pt x="167" y="246"/>
                  </a:moveTo>
                  <a:cubicBezTo>
                    <a:pt x="167" y="246"/>
                    <a:pt x="167" y="246"/>
                    <a:pt x="167" y="246"/>
                  </a:cubicBezTo>
                  <a:cubicBezTo>
                    <a:pt x="160" y="252"/>
                    <a:pt x="152" y="256"/>
                    <a:pt x="142" y="256"/>
                  </a:cubicBezTo>
                  <a:cubicBezTo>
                    <a:pt x="133" y="256"/>
                    <a:pt x="124" y="252"/>
                    <a:pt x="118" y="246"/>
                  </a:cubicBezTo>
                  <a:cubicBezTo>
                    <a:pt x="111" y="239"/>
                    <a:pt x="108" y="230"/>
                    <a:pt x="108" y="221"/>
                  </a:cubicBezTo>
                  <a:cubicBezTo>
                    <a:pt x="108" y="212"/>
                    <a:pt x="111" y="203"/>
                    <a:pt x="118" y="197"/>
                  </a:cubicBezTo>
                  <a:cubicBezTo>
                    <a:pt x="124" y="190"/>
                    <a:pt x="133" y="186"/>
                    <a:pt x="142" y="186"/>
                  </a:cubicBezTo>
                  <a:cubicBezTo>
                    <a:pt x="152" y="186"/>
                    <a:pt x="160" y="190"/>
                    <a:pt x="167" y="197"/>
                  </a:cubicBezTo>
                  <a:cubicBezTo>
                    <a:pt x="173" y="203"/>
                    <a:pt x="177" y="212"/>
                    <a:pt x="177" y="221"/>
                  </a:cubicBezTo>
                  <a:cubicBezTo>
                    <a:pt x="177" y="230"/>
                    <a:pt x="173" y="239"/>
                    <a:pt x="167" y="246"/>
                  </a:cubicBezTo>
                  <a:close/>
                  <a:moveTo>
                    <a:pt x="200" y="136"/>
                  </a:moveTo>
                  <a:cubicBezTo>
                    <a:pt x="200" y="126"/>
                    <a:pt x="203" y="118"/>
                    <a:pt x="210" y="111"/>
                  </a:cubicBezTo>
                  <a:cubicBezTo>
                    <a:pt x="216" y="104"/>
                    <a:pt x="225" y="101"/>
                    <a:pt x="234" y="101"/>
                  </a:cubicBezTo>
                  <a:cubicBezTo>
                    <a:pt x="244" y="101"/>
                    <a:pt x="252" y="104"/>
                    <a:pt x="259" y="111"/>
                  </a:cubicBezTo>
                  <a:cubicBezTo>
                    <a:pt x="273" y="125"/>
                    <a:pt x="273" y="147"/>
                    <a:pt x="259" y="160"/>
                  </a:cubicBezTo>
                  <a:cubicBezTo>
                    <a:pt x="252" y="167"/>
                    <a:pt x="244" y="170"/>
                    <a:pt x="234" y="170"/>
                  </a:cubicBezTo>
                  <a:cubicBezTo>
                    <a:pt x="225" y="170"/>
                    <a:pt x="216" y="167"/>
                    <a:pt x="210" y="160"/>
                  </a:cubicBezTo>
                  <a:cubicBezTo>
                    <a:pt x="203" y="154"/>
                    <a:pt x="200" y="145"/>
                    <a:pt x="20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63">
              <a:extLst>
                <a:ext uri="{FF2B5EF4-FFF2-40B4-BE49-F238E27FC236}">
                  <a16:creationId xmlns:a16="http://schemas.microsoft.com/office/drawing/2014/main" id="{1512E621-F09D-4C64-B262-FD1F0C062D9C}"/>
                </a:ext>
              </a:extLst>
            </p:cNvPr>
            <p:cNvSpPr>
              <a:spLocks noEditPoints="1"/>
            </p:cNvSpPr>
            <p:nvPr/>
          </p:nvSpPr>
          <p:spPr bwMode="auto">
            <a:xfrm>
              <a:off x="4782" y="3187"/>
              <a:ext cx="76" cy="71"/>
            </a:xfrm>
            <a:custGeom>
              <a:avLst/>
              <a:gdLst>
                <a:gd name="T0" fmla="*/ 36 w 51"/>
                <a:gd name="T1" fmla="*/ 0 h 48"/>
                <a:gd name="T2" fmla="*/ 26 w 51"/>
                <a:gd name="T3" fmla="*/ 3 h 48"/>
                <a:gd name="T4" fmla="*/ 25 w 51"/>
                <a:gd name="T5" fmla="*/ 3 h 48"/>
                <a:gd name="T6" fmla="*/ 25 w 51"/>
                <a:gd name="T7" fmla="*/ 3 h 48"/>
                <a:gd name="T8" fmla="*/ 15 w 51"/>
                <a:gd name="T9" fmla="*/ 0 h 48"/>
                <a:gd name="T10" fmla="*/ 0 w 51"/>
                <a:gd name="T11" fmla="*/ 17 h 48"/>
                <a:gd name="T12" fmla="*/ 25 w 51"/>
                <a:gd name="T13" fmla="*/ 48 h 48"/>
                <a:gd name="T14" fmla="*/ 51 w 51"/>
                <a:gd name="T15" fmla="*/ 17 h 48"/>
                <a:gd name="T16" fmla="*/ 36 w 51"/>
                <a:gd name="T17" fmla="*/ 0 h 48"/>
                <a:gd name="T18" fmla="*/ 26 w 51"/>
                <a:gd name="T19" fmla="*/ 36 h 48"/>
                <a:gd name="T20" fmla="*/ 25 w 51"/>
                <a:gd name="T21" fmla="*/ 37 h 48"/>
                <a:gd name="T22" fmla="*/ 25 w 51"/>
                <a:gd name="T23" fmla="*/ 36 h 48"/>
                <a:gd name="T24" fmla="*/ 11 w 51"/>
                <a:gd name="T25" fmla="*/ 17 h 48"/>
                <a:gd name="T26" fmla="*/ 15 w 51"/>
                <a:gd name="T27" fmla="*/ 11 h 48"/>
                <a:gd name="T28" fmla="*/ 20 w 51"/>
                <a:gd name="T29" fmla="*/ 13 h 48"/>
                <a:gd name="T30" fmla="*/ 20 w 51"/>
                <a:gd name="T31" fmla="*/ 13 h 48"/>
                <a:gd name="T32" fmla="*/ 25 w 51"/>
                <a:gd name="T33" fmla="*/ 18 h 48"/>
                <a:gd name="T34" fmla="*/ 31 w 51"/>
                <a:gd name="T35" fmla="*/ 13 h 48"/>
                <a:gd name="T36" fmla="*/ 31 w 51"/>
                <a:gd name="T37" fmla="*/ 13 h 48"/>
                <a:gd name="T38" fmla="*/ 36 w 51"/>
                <a:gd name="T39" fmla="*/ 11 h 48"/>
                <a:gd name="T40" fmla="*/ 40 w 51"/>
                <a:gd name="T41" fmla="*/ 17 h 48"/>
                <a:gd name="T42" fmla="*/ 26 w 51"/>
                <a:gd name="T4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48">
                  <a:moveTo>
                    <a:pt x="36" y="0"/>
                  </a:moveTo>
                  <a:cubicBezTo>
                    <a:pt x="32" y="0"/>
                    <a:pt x="29" y="1"/>
                    <a:pt x="26" y="3"/>
                  </a:cubicBezTo>
                  <a:cubicBezTo>
                    <a:pt x="25" y="3"/>
                    <a:pt x="25" y="3"/>
                    <a:pt x="25" y="3"/>
                  </a:cubicBezTo>
                  <a:cubicBezTo>
                    <a:pt x="25" y="3"/>
                    <a:pt x="25" y="3"/>
                    <a:pt x="25" y="3"/>
                  </a:cubicBezTo>
                  <a:cubicBezTo>
                    <a:pt x="22" y="1"/>
                    <a:pt x="19" y="0"/>
                    <a:pt x="15" y="0"/>
                  </a:cubicBezTo>
                  <a:cubicBezTo>
                    <a:pt x="4" y="0"/>
                    <a:pt x="0" y="9"/>
                    <a:pt x="0" y="17"/>
                  </a:cubicBezTo>
                  <a:cubicBezTo>
                    <a:pt x="0" y="31"/>
                    <a:pt x="18" y="48"/>
                    <a:pt x="25" y="48"/>
                  </a:cubicBezTo>
                  <a:cubicBezTo>
                    <a:pt x="33" y="48"/>
                    <a:pt x="51" y="31"/>
                    <a:pt x="51" y="17"/>
                  </a:cubicBezTo>
                  <a:cubicBezTo>
                    <a:pt x="51" y="9"/>
                    <a:pt x="46" y="0"/>
                    <a:pt x="36" y="0"/>
                  </a:cubicBezTo>
                  <a:close/>
                  <a:moveTo>
                    <a:pt x="26" y="36"/>
                  </a:moveTo>
                  <a:cubicBezTo>
                    <a:pt x="25" y="37"/>
                    <a:pt x="25" y="37"/>
                    <a:pt x="25" y="37"/>
                  </a:cubicBezTo>
                  <a:cubicBezTo>
                    <a:pt x="25" y="36"/>
                    <a:pt x="25" y="36"/>
                    <a:pt x="25" y="36"/>
                  </a:cubicBezTo>
                  <a:cubicBezTo>
                    <a:pt x="21" y="34"/>
                    <a:pt x="11" y="24"/>
                    <a:pt x="11" y="17"/>
                  </a:cubicBezTo>
                  <a:cubicBezTo>
                    <a:pt x="11" y="17"/>
                    <a:pt x="11" y="11"/>
                    <a:pt x="15" y="11"/>
                  </a:cubicBezTo>
                  <a:cubicBezTo>
                    <a:pt x="19" y="11"/>
                    <a:pt x="20" y="12"/>
                    <a:pt x="20" y="13"/>
                  </a:cubicBezTo>
                  <a:cubicBezTo>
                    <a:pt x="20" y="13"/>
                    <a:pt x="20" y="13"/>
                    <a:pt x="20" y="13"/>
                  </a:cubicBezTo>
                  <a:cubicBezTo>
                    <a:pt x="21" y="16"/>
                    <a:pt x="23" y="18"/>
                    <a:pt x="25" y="18"/>
                  </a:cubicBezTo>
                  <a:cubicBezTo>
                    <a:pt x="28" y="18"/>
                    <a:pt x="30" y="16"/>
                    <a:pt x="31" y="13"/>
                  </a:cubicBezTo>
                  <a:cubicBezTo>
                    <a:pt x="31" y="13"/>
                    <a:pt x="31" y="13"/>
                    <a:pt x="31" y="13"/>
                  </a:cubicBezTo>
                  <a:cubicBezTo>
                    <a:pt x="31" y="13"/>
                    <a:pt x="32" y="11"/>
                    <a:pt x="36" y="11"/>
                  </a:cubicBezTo>
                  <a:cubicBezTo>
                    <a:pt x="40" y="11"/>
                    <a:pt x="40" y="16"/>
                    <a:pt x="40" y="17"/>
                  </a:cubicBezTo>
                  <a:cubicBezTo>
                    <a:pt x="40" y="24"/>
                    <a:pt x="30" y="34"/>
                    <a:pt x="2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E36379FA-B265-43D7-B97F-AB990A570FF2}"/>
              </a:ext>
            </a:extLst>
          </p:cNvPr>
          <p:cNvSpPr/>
          <p:nvPr/>
        </p:nvSpPr>
        <p:spPr>
          <a:xfrm>
            <a:off x="5129072" y="2231034"/>
            <a:ext cx="1786356" cy="246221"/>
          </a:xfrm>
          <a:prstGeom prst="rect">
            <a:avLst/>
          </a:prstGeom>
        </p:spPr>
        <p:txBody>
          <a:bodyPr wrap="square" lIns="0" tIns="0" rIns="0" bIns="0">
            <a:spAutoFit/>
          </a:bodyPr>
          <a:lstStyle/>
          <a:p>
            <a:pPr marR="0" lvl="0" algn="l" defTabSz="914400" rtl="0" eaLnBrk="1" fontAlgn="auto" latinLnBrk="0" hangingPunct="1">
              <a:lnSpc>
                <a:spcPct val="100000"/>
              </a:lnSpc>
              <a:spcBef>
                <a:spcPts val="0"/>
              </a:spcBef>
              <a:spcAft>
                <a:spcPts val="600"/>
              </a:spcAft>
              <a:buClrTx/>
              <a:buSzTx/>
              <a:tabLst/>
              <a:defRPr/>
            </a:pPr>
            <a:r>
              <a:rPr lang="en-US" sz="1600" b="1" dirty="0">
                <a:solidFill>
                  <a:prstClr val="black"/>
                </a:solidFill>
                <a:latin typeface="Graphik"/>
              </a:rPr>
              <a:t>Subset Dataset</a:t>
            </a:r>
            <a:endParaRPr kumimoji="0" lang="en-US" sz="1600" b="1" i="0" u="none" strike="noStrike" kern="1200" cap="none" spc="0" normalizeH="0" baseline="0" noProof="0" dirty="0">
              <a:ln>
                <a:noFill/>
              </a:ln>
              <a:solidFill>
                <a:srgbClr val="ED7D31"/>
              </a:solidFill>
              <a:effectLst/>
              <a:uLnTx/>
              <a:uFillTx/>
              <a:latin typeface="Graphik"/>
              <a:ea typeface="+mn-ea"/>
              <a:cs typeface="+mn-cs"/>
            </a:endParaRPr>
          </a:p>
        </p:txBody>
      </p:sp>
      <p:sp>
        <p:nvSpPr>
          <p:cNvPr id="25" name="Rectangle 24">
            <a:extLst>
              <a:ext uri="{FF2B5EF4-FFF2-40B4-BE49-F238E27FC236}">
                <a16:creationId xmlns:a16="http://schemas.microsoft.com/office/drawing/2014/main" id="{A0D14D4A-00EC-4D2E-BFD7-E5A576B824E4}"/>
              </a:ext>
            </a:extLst>
          </p:cNvPr>
          <p:cNvSpPr/>
          <p:nvPr/>
        </p:nvSpPr>
        <p:spPr>
          <a:xfrm>
            <a:off x="4848744" y="2583604"/>
            <a:ext cx="2494512" cy="2446824"/>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1,000 – 1,500 patients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Graphik"/>
                <a:ea typeface="+mn-ea"/>
                <a:cs typeface="+mn-cs"/>
              </a:rPr>
              <a:t>1,000 – 3,000 images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Consistent training and testing dataset for Binary classification tasks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Graphik"/>
                <a:ea typeface="+mn-ea"/>
                <a:cs typeface="+mn-cs"/>
              </a:rPr>
              <a:t>Consistent training and testing dataset for Multilabel classification</a:t>
            </a:r>
            <a:r>
              <a:rPr lang="en-US" sz="1600" dirty="0">
                <a:solidFill>
                  <a:prstClr val="black"/>
                </a:solidFill>
                <a:latin typeface="Graphik"/>
              </a:rPr>
              <a:t> tasks</a:t>
            </a:r>
            <a:endParaRPr kumimoji="0" lang="en-US" sz="1600" i="0" u="none" strike="noStrike" kern="1200" cap="none" spc="0" normalizeH="0" baseline="0" noProof="0" dirty="0">
              <a:ln>
                <a:noFill/>
              </a:ln>
              <a:solidFill>
                <a:prstClr val="black"/>
              </a:solidFill>
              <a:effectLst/>
              <a:uLnTx/>
              <a:uFillTx/>
              <a:latin typeface="Graphik"/>
              <a:ea typeface="+mn-ea"/>
              <a:cs typeface="+mn-cs"/>
            </a:endParaRPr>
          </a:p>
        </p:txBody>
      </p:sp>
      <p:sp>
        <p:nvSpPr>
          <p:cNvPr id="26" name="Freeform 25">
            <a:extLst>
              <a:ext uri="{FF2B5EF4-FFF2-40B4-BE49-F238E27FC236}">
                <a16:creationId xmlns:a16="http://schemas.microsoft.com/office/drawing/2014/main" id="{77DDAE03-6388-4E8F-8EB2-A640ECB24ABB}"/>
              </a:ext>
            </a:extLst>
          </p:cNvPr>
          <p:cNvSpPr>
            <a:spLocks noEditPoints="1"/>
          </p:cNvSpPr>
          <p:nvPr/>
        </p:nvSpPr>
        <p:spPr bwMode="auto">
          <a:xfrm>
            <a:off x="7294056" y="1503858"/>
            <a:ext cx="489054" cy="467242"/>
          </a:xfrm>
          <a:custGeom>
            <a:avLst/>
            <a:gdLst>
              <a:gd name="T0" fmla="*/ 151 w 288"/>
              <a:gd name="T1" fmla="*/ 275 h 275"/>
              <a:gd name="T2" fmla="*/ 151 w 288"/>
              <a:gd name="T3" fmla="*/ 275 h 275"/>
              <a:gd name="T4" fmla="*/ 147 w 288"/>
              <a:gd name="T5" fmla="*/ 273 h 275"/>
              <a:gd name="T6" fmla="*/ 106 w 288"/>
              <a:gd name="T7" fmla="*/ 232 h 275"/>
              <a:gd name="T8" fmla="*/ 106 w 288"/>
              <a:gd name="T9" fmla="*/ 223 h 275"/>
              <a:gd name="T10" fmla="*/ 151 w 288"/>
              <a:gd name="T11" fmla="*/ 174 h 275"/>
              <a:gd name="T12" fmla="*/ 6 w 288"/>
              <a:gd name="T13" fmla="*/ 174 h 275"/>
              <a:gd name="T14" fmla="*/ 0 w 288"/>
              <a:gd name="T15" fmla="*/ 168 h 275"/>
              <a:gd name="T16" fmla="*/ 0 w 288"/>
              <a:gd name="T17" fmla="*/ 108 h 275"/>
              <a:gd name="T18" fmla="*/ 2 w 288"/>
              <a:gd name="T19" fmla="*/ 104 h 275"/>
              <a:gd name="T20" fmla="*/ 6 w 288"/>
              <a:gd name="T21" fmla="*/ 102 h 275"/>
              <a:gd name="T22" fmla="*/ 6 w 288"/>
              <a:gd name="T23" fmla="*/ 102 h 275"/>
              <a:gd name="T24" fmla="*/ 152 w 288"/>
              <a:gd name="T25" fmla="*/ 102 h 275"/>
              <a:gd name="T26" fmla="*/ 106 w 288"/>
              <a:gd name="T27" fmla="*/ 52 h 275"/>
              <a:gd name="T28" fmla="*/ 106 w 288"/>
              <a:gd name="T29" fmla="*/ 44 h 275"/>
              <a:gd name="T30" fmla="*/ 147 w 288"/>
              <a:gd name="T31" fmla="*/ 2 h 275"/>
              <a:gd name="T32" fmla="*/ 156 w 288"/>
              <a:gd name="T33" fmla="*/ 2 h 275"/>
              <a:gd name="T34" fmla="*/ 287 w 288"/>
              <a:gd name="T35" fmla="*/ 134 h 275"/>
              <a:gd name="T36" fmla="*/ 288 w 288"/>
              <a:gd name="T37" fmla="*/ 138 h 275"/>
              <a:gd name="T38" fmla="*/ 287 w 288"/>
              <a:gd name="T39" fmla="*/ 142 h 275"/>
              <a:gd name="T40" fmla="*/ 156 w 288"/>
              <a:gd name="T41" fmla="*/ 273 h 275"/>
              <a:gd name="T42" fmla="*/ 151 w 288"/>
              <a:gd name="T43" fmla="*/ 275 h 275"/>
              <a:gd name="T44" fmla="*/ 118 w 288"/>
              <a:gd name="T45" fmla="*/ 227 h 275"/>
              <a:gd name="T46" fmla="*/ 151 w 288"/>
              <a:gd name="T47" fmla="*/ 260 h 275"/>
              <a:gd name="T48" fmla="*/ 274 w 288"/>
              <a:gd name="T49" fmla="*/ 138 h 275"/>
              <a:gd name="T50" fmla="*/ 151 w 288"/>
              <a:gd name="T51" fmla="*/ 15 h 275"/>
              <a:gd name="T52" fmla="*/ 118 w 288"/>
              <a:gd name="T53" fmla="*/ 48 h 275"/>
              <a:gd name="T54" fmla="*/ 170 w 288"/>
              <a:gd name="T55" fmla="*/ 104 h 275"/>
              <a:gd name="T56" fmla="*/ 171 w 288"/>
              <a:gd name="T57" fmla="*/ 110 h 275"/>
              <a:gd name="T58" fmla="*/ 166 w 288"/>
              <a:gd name="T59" fmla="*/ 114 h 275"/>
              <a:gd name="T60" fmla="*/ 166 w 288"/>
              <a:gd name="T61" fmla="*/ 114 h 275"/>
              <a:gd name="T62" fmla="*/ 12 w 288"/>
              <a:gd name="T63" fmla="*/ 114 h 275"/>
              <a:gd name="T64" fmla="*/ 12 w 288"/>
              <a:gd name="T65" fmla="*/ 162 h 275"/>
              <a:gd name="T66" fmla="*/ 165 w 288"/>
              <a:gd name="T67" fmla="*/ 162 h 275"/>
              <a:gd name="T68" fmla="*/ 171 w 288"/>
              <a:gd name="T69" fmla="*/ 165 h 275"/>
              <a:gd name="T70" fmla="*/ 170 w 288"/>
              <a:gd name="T71" fmla="*/ 172 h 275"/>
              <a:gd name="T72" fmla="*/ 118 w 288"/>
              <a:gd name="T73" fmla="*/ 22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75">
                <a:moveTo>
                  <a:pt x="151" y="275"/>
                </a:moveTo>
                <a:cubicBezTo>
                  <a:pt x="151" y="275"/>
                  <a:pt x="151" y="275"/>
                  <a:pt x="151" y="275"/>
                </a:cubicBezTo>
                <a:cubicBezTo>
                  <a:pt x="150" y="275"/>
                  <a:pt x="148" y="274"/>
                  <a:pt x="147" y="273"/>
                </a:cubicBezTo>
                <a:cubicBezTo>
                  <a:pt x="106" y="232"/>
                  <a:pt x="106" y="232"/>
                  <a:pt x="106" y="232"/>
                </a:cubicBezTo>
                <a:cubicBezTo>
                  <a:pt x="103" y="229"/>
                  <a:pt x="103" y="226"/>
                  <a:pt x="106" y="223"/>
                </a:cubicBezTo>
                <a:cubicBezTo>
                  <a:pt x="151" y="174"/>
                  <a:pt x="151" y="174"/>
                  <a:pt x="151" y="174"/>
                </a:cubicBezTo>
                <a:cubicBezTo>
                  <a:pt x="6" y="174"/>
                  <a:pt x="6" y="174"/>
                  <a:pt x="6" y="174"/>
                </a:cubicBezTo>
                <a:cubicBezTo>
                  <a:pt x="3" y="174"/>
                  <a:pt x="0" y="171"/>
                  <a:pt x="0" y="168"/>
                </a:cubicBezTo>
                <a:cubicBezTo>
                  <a:pt x="0" y="108"/>
                  <a:pt x="0" y="108"/>
                  <a:pt x="0" y="108"/>
                </a:cubicBezTo>
                <a:cubicBezTo>
                  <a:pt x="0" y="106"/>
                  <a:pt x="1" y="105"/>
                  <a:pt x="2" y="104"/>
                </a:cubicBezTo>
                <a:cubicBezTo>
                  <a:pt x="3" y="102"/>
                  <a:pt x="5" y="102"/>
                  <a:pt x="6" y="102"/>
                </a:cubicBezTo>
                <a:cubicBezTo>
                  <a:pt x="6" y="102"/>
                  <a:pt x="6" y="102"/>
                  <a:pt x="6" y="102"/>
                </a:cubicBezTo>
                <a:cubicBezTo>
                  <a:pt x="152" y="102"/>
                  <a:pt x="152" y="102"/>
                  <a:pt x="152" y="102"/>
                </a:cubicBezTo>
                <a:cubicBezTo>
                  <a:pt x="106" y="52"/>
                  <a:pt x="106" y="52"/>
                  <a:pt x="106" y="52"/>
                </a:cubicBezTo>
                <a:cubicBezTo>
                  <a:pt x="103" y="50"/>
                  <a:pt x="103" y="46"/>
                  <a:pt x="106" y="44"/>
                </a:cubicBezTo>
                <a:cubicBezTo>
                  <a:pt x="147" y="2"/>
                  <a:pt x="147" y="2"/>
                  <a:pt x="147" y="2"/>
                </a:cubicBezTo>
                <a:cubicBezTo>
                  <a:pt x="149" y="0"/>
                  <a:pt x="153" y="0"/>
                  <a:pt x="156" y="2"/>
                </a:cubicBezTo>
                <a:cubicBezTo>
                  <a:pt x="287" y="134"/>
                  <a:pt x="287" y="134"/>
                  <a:pt x="287" y="134"/>
                </a:cubicBezTo>
                <a:cubicBezTo>
                  <a:pt x="288" y="135"/>
                  <a:pt x="288" y="136"/>
                  <a:pt x="288" y="138"/>
                </a:cubicBezTo>
                <a:cubicBezTo>
                  <a:pt x="288" y="139"/>
                  <a:pt x="288" y="141"/>
                  <a:pt x="287" y="142"/>
                </a:cubicBezTo>
                <a:cubicBezTo>
                  <a:pt x="156" y="273"/>
                  <a:pt x="156" y="273"/>
                  <a:pt x="156" y="273"/>
                </a:cubicBezTo>
                <a:cubicBezTo>
                  <a:pt x="154" y="274"/>
                  <a:pt x="153" y="275"/>
                  <a:pt x="151" y="275"/>
                </a:cubicBezTo>
                <a:close/>
                <a:moveTo>
                  <a:pt x="118" y="227"/>
                </a:moveTo>
                <a:cubicBezTo>
                  <a:pt x="151" y="260"/>
                  <a:pt x="151" y="260"/>
                  <a:pt x="151" y="260"/>
                </a:cubicBezTo>
                <a:cubicBezTo>
                  <a:pt x="274" y="138"/>
                  <a:pt x="274" y="138"/>
                  <a:pt x="274" y="138"/>
                </a:cubicBezTo>
                <a:cubicBezTo>
                  <a:pt x="151" y="15"/>
                  <a:pt x="151" y="15"/>
                  <a:pt x="151" y="15"/>
                </a:cubicBezTo>
                <a:cubicBezTo>
                  <a:pt x="118" y="48"/>
                  <a:pt x="118" y="48"/>
                  <a:pt x="118" y="48"/>
                </a:cubicBezTo>
                <a:cubicBezTo>
                  <a:pt x="170" y="104"/>
                  <a:pt x="170" y="104"/>
                  <a:pt x="170" y="104"/>
                </a:cubicBezTo>
                <a:cubicBezTo>
                  <a:pt x="172" y="106"/>
                  <a:pt x="172" y="108"/>
                  <a:pt x="171" y="110"/>
                </a:cubicBezTo>
                <a:cubicBezTo>
                  <a:pt x="170" y="113"/>
                  <a:pt x="168" y="114"/>
                  <a:pt x="166" y="114"/>
                </a:cubicBezTo>
                <a:cubicBezTo>
                  <a:pt x="166" y="114"/>
                  <a:pt x="166" y="114"/>
                  <a:pt x="166" y="114"/>
                </a:cubicBezTo>
                <a:cubicBezTo>
                  <a:pt x="12" y="114"/>
                  <a:pt x="12" y="114"/>
                  <a:pt x="12" y="114"/>
                </a:cubicBezTo>
                <a:cubicBezTo>
                  <a:pt x="12" y="162"/>
                  <a:pt x="12" y="162"/>
                  <a:pt x="12" y="162"/>
                </a:cubicBezTo>
                <a:cubicBezTo>
                  <a:pt x="165" y="162"/>
                  <a:pt x="165" y="162"/>
                  <a:pt x="165" y="162"/>
                </a:cubicBezTo>
                <a:cubicBezTo>
                  <a:pt x="168" y="162"/>
                  <a:pt x="170" y="163"/>
                  <a:pt x="171" y="165"/>
                </a:cubicBezTo>
                <a:cubicBezTo>
                  <a:pt x="172" y="168"/>
                  <a:pt x="171" y="170"/>
                  <a:pt x="170" y="172"/>
                </a:cubicBezTo>
                <a:lnTo>
                  <a:pt x="118" y="227"/>
                </a:lnTo>
                <a:close/>
              </a:path>
            </a:pathLst>
          </a:custGeom>
          <a:solidFill>
            <a:srgbClr val="9933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49EFCD1-2A3E-4FEA-A6E0-AB22DD17306B}"/>
              </a:ext>
            </a:extLst>
          </p:cNvPr>
          <p:cNvGrpSpPr/>
          <p:nvPr/>
        </p:nvGrpSpPr>
        <p:grpSpPr>
          <a:xfrm>
            <a:off x="9329753" y="1153807"/>
            <a:ext cx="923677" cy="923675"/>
            <a:chOff x="8544105" y="3940156"/>
            <a:chExt cx="923677" cy="923675"/>
          </a:xfrm>
        </p:grpSpPr>
        <p:sp>
          <p:nvSpPr>
            <p:cNvPr id="27" name="Oval 26">
              <a:extLst>
                <a:ext uri="{FF2B5EF4-FFF2-40B4-BE49-F238E27FC236}">
                  <a16:creationId xmlns:a16="http://schemas.microsoft.com/office/drawing/2014/main" id="{058D0C6E-751D-41BC-8F63-1F830B35123A}"/>
                </a:ext>
              </a:extLst>
            </p:cNvPr>
            <p:cNvSpPr>
              <a:spLocks noChangeAspect="1"/>
            </p:cNvSpPr>
            <p:nvPr/>
          </p:nvSpPr>
          <p:spPr>
            <a:xfrm>
              <a:off x="8544105" y="3940156"/>
              <a:ext cx="923677" cy="923675"/>
            </a:xfrm>
            <a:prstGeom prst="ellipse">
              <a:avLst/>
            </a:prstGeom>
            <a:solidFill>
              <a:srgbClr val="993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phik" panose="020B0503030202060203" pitchFamily="34" charset="77"/>
                <a:ea typeface="+mn-ea"/>
                <a:cs typeface="+mn-cs"/>
              </a:endParaRPr>
            </a:p>
          </p:txBody>
        </p:sp>
        <p:grpSp>
          <p:nvGrpSpPr>
            <p:cNvPr id="28" name="Group 59">
              <a:extLst>
                <a:ext uri="{FF2B5EF4-FFF2-40B4-BE49-F238E27FC236}">
                  <a16:creationId xmlns:a16="http://schemas.microsoft.com/office/drawing/2014/main" id="{1A74D99C-DFAF-4687-8589-1982299B25BB}"/>
                </a:ext>
              </a:extLst>
            </p:cNvPr>
            <p:cNvGrpSpPr>
              <a:grpSpLocks noChangeAspect="1"/>
            </p:cNvGrpSpPr>
            <p:nvPr/>
          </p:nvGrpSpPr>
          <p:grpSpPr bwMode="auto">
            <a:xfrm>
              <a:off x="8769912" y="4165962"/>
              <a:ext cx="472061" cy="472062"/>
              <a:chOff x="6566" y="467"/>
              <a:chExt cx="373" cy="373"/>
            </a:xfrm>
            <a:solidFill>
              <a:schemeClr val="bg1"/>
            </a:solidFill>
          </p:grpSpPr>
          <p:sp>
            <p:nvSpPr>
              <p:cNvPr id="29" name="Freeform 60">
                <a:extLst>
                  <a:ext uri="{FF2B5EF4-FFF2-40B4-BE49-F238E27FC236}">
                    <a16:creationId xmlns:a16="http://schemas.microsoft.com/office/drawing/2014/main" id="{4601B649-B7E6-4F7F-9BB4-E2859DC4579D}"/>
                  </a:ext>
                </a:extLst>
              </p:cNvPr>
              <p:cNvSpPr>
                <a:spLocks noEditPoints="1"/>
              </p:cNvSpPr>
              <p:nvPr/>
            </p:nvSpPr>
            <p:spPr bwMode="auto">
              <a:xfrm>
                <a:off x="6566" y="573"/>
                <a:ext cx="266" cy="267"/>
              </a:xfrm>
              <a:custGeom>
                <a:avLst/>
                <a:gdLst>
                  <a:gd name="T0" fmla="*/ 174 w 180"/>
                  <a:gd name="T1" fmla="*/ 180 h 180"/>
                  <a:gd name="T2" fmla="*/ 6 w 180"/>
                  <a:gd name="T3" fmla="*/ 180 h 180"/>
                  <a:gd name="T4" fmla="*/ 0 w 180"/>
                  <a:gd name="T5" fmla="*/ 174 h 180"/>
                  <a:gd name="T6" fmla="*/ 0 w 180"/>
                  <a:gd name="T7" fmla="*/ 6 h 180"/>
                  <a:gd name="T8" fmla="*/ 6 w 180"/>
                  <a:gd name="T9" fmla="*/ 0 h 180"/>
                  <a:gd name="T10" fmla="*/ 174 w 180"/>
                  <a:gd name="T11" fmla="*/ 0 h 180"/>
                  <a:gd name="T12" fmla="*/ 180 w 180"/>
                  <a:gd name="T13" fmla="*/ 6 h 180"/>
                  <a:gd name="T14" fmla="*/ 180 w 180"/>
                  <a:gd name="T15" fmla="*/ 174 h 180"/>
                  <a:gd name="T16" fmla="*/ 174 w 180"/>
                  <a:gd name="T17" fmla="*/ 180 h 180"/>
                  <a:gd name="T18" fmla="*/ 12 w 180"/>
                  <a:gd name="T19" fmla="*/ 168 h 180"/>
                  <a:gd name="T20" fmla="*/ 168 w 180"/>
                  <a:gd name="T21" fmla="*/ 168 h 180"/>
                  <a:gd name="T22" fmla="*/ 168 w 180"/>
                  <a:gd name="T23" fmla="*/ 12 h 180"/>
                  <a:gd name="T24" fmla="*/ 12 w 180"/>
                  <a:gd name="T25" fmla="*/ 12 h 180"/>
                  <a:gd name="T26" fmla="*/ 12 w 18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0">
                    <a:moveTo>
                      <a:pt x="174" y="180"/>
                    </a:moveTo>
                    <a:cubicBezTo>
                      <a:pt x="6" y="180"/>
                      <a:pt x="6" y="180"/>
                      <a:pt x="6" y="180"/>
                    </a:cubicBezTo>
                    <a:cubicBezTo>
                      <a:pt x="3" y="180"/>
                      <a:pt x="0" y="178"/>
                      <a:pt x="0" y="174"/>
                    </a:cubicBezTo>
                    <a:cubicBezTo>
                      <a:pt x="0" y="6"/>
                      <a:pt x="0" y="6"/>
                      <a:pt x="0" y="6"/>
                    </a:cubicBezTo>
                    <a:cubicBezTo>
                      <a:pt x="0" y="3"/>
                      <a:pt x="3" y="0"/>
                      <a:pt x="6" y="0"/>
                    </a:cubicBezTo>
                    <a:cubicBezTo>
                      <a:pt x="174" y="0"/>
                      <a:pt x="174" y="0"/>
                      <a:pt x="174" y="0"/>
                    </a:cubicBezTo>
                    <a:cubicBezTo>
                      <a:pt x="178" y="0"/>
                      <a:pt x="180" y="3"/>
                      <a:pt x="180" y="6"/>
                    </a:cubicBezTo>
                    <a:cubicBezTo>
                      <a:pt x="180" y="174"/>
                      <a:pt x="180" y="174"/>
                      <a:pt x="180" y="174"/>
                    </a:cubicBezTo>
                    <a:cubicBezTo>
                      <a:pt x="180" y="178"/>
                      <a:pt x="178" y="180"/>
                      <a:pt x="174" y="180"/>
                    </a:cubicBezTo>
                    <a:close/>
                    <a:moveTo>
                      <a:pt x="12" y="168"/>
                    </a:moveTo>
                    <a:cubicBezTo>
                      <a:pt x="168" y="168"/>
                      <a:pt x="168" y="168"/>
                      <a:pt x="168" y="168"/>
                    </a:cubicBezTo>
                    <a:cubicBezTo>
                      <a:pt x="168" y="12"/>
                      <a:pt x="168" y="12"/>
                      <a:pt x="16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panose="020B0503030202060203" pitchFamily="34" charset="77"/>
                  <a:ea typeface="+mn-ea"/>
                  <a:cs typeface="+mn-cs"/>
                </a:endParaRPr>
              </a:p>
            </p:txBody>
          </p:sp>
          <p:sp>
            <p:nvSpPr>
              <p:cNvPr id="30" name="Freeform 61">
                <a:extLst>
                  <a:ext uri="{FF2B5EF4-FFF2-40B4-BE49-F238E27FC236}">
                    <a16:creationId xmlns:a16="http://schemas.microsoft.com/office/drawing/2014/main" id="{982827C3-FBD6-4C00-9BC8-93091391299A}"/>
                  </a:ext>
                </a:extLst>
              </p:cNvPr>
              <p:cNvSpPr>
                <a:spLocks noEditPoints="1"/>
              </p:cNvSpPr>
              <p:nvPr/>
            </p:nvSpPr>
            <p:spPr bwMode="auto">
              <a:xfrm>
                <a:off x="6672" y="467"/>
                <a:ext cx="267" cy="266"/>
              </a:xfrm>
              <a:custGeom>
                <a:avLst/>
                <a:gdLst>
                  <a:gd name="T0" fmla="*/ 174 w 180"/>
                  <a:gd name="T1" fmla="*/ 180 h 180"/>
                  <a:gd name="T2" fmla="*/ 6 w 180"/>
                  <a:gd name="T3" fmla="*/ 180 h 180"/>
                  <a:gd name="T4" fmla="*/ 0 w 180"/>
                  <a:gd name="T5" fmla="*/ 174 h 180"/>
                  <a:gd name="T6" fmla="*/ 0 w 180"/>
                  <a:gd name="T7" fmla="*/ 6 h 180"/>
                  <a:gd name="T8" fmla="*/ 6 w 180"/>
                  <a:gd name="T9" fmla="*/ 0 h 180"/>
                  <a:gd name="T10" fmla="*/ 174 w 180"/>
                  <a:gd name="T11" fmla="*/ 0 h 180"/>
                  <a:gd name="T12" fmla="*/ 180 w 180"/>
                  <a:gd name="T13" fmla="*/ 6 h 180"/>
                  <a:gd name="T14" fmla="*/ 180 w 180"/>
                  <a:gd name="T15" fmla="*/ 174 h 180"/>
                  <a:gd name="T16" fmla="*/ 174 w 180"/>
                  <a:gd name="T17" fmla="*/ 180 h 180"/>
                  <a:gd name="T18" fmla="*/ 12 w 180"/>
                  <a:gd name="T19" fmla="*/ 168 h 180"/>
                  <a:gd name="T20" fmla="*/ 168 w 180"/>
                  <a:gd name="T21" fmla="*/ 168 h 180"/>
                  <a:gd name="T22" fmla="*/ 168 w 180"/>
                  <a:gd name="T23" fmla="*/ 12 h 180"/>
                  <a:gd name="T24" fmla="*/ 12 w 180"/>
                  <a:gd name="T25" fmla="*/ 12 h 180"/>
                  <a:gd name="T26" fmla="*/ 12 w 18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0">
                    <a:moveTo>
                      <a:pt x="174" y="180"/>
                    </a:moveTo>
                    <a:cubicBezTo>
                      <a:pt x="6" y="180"/>
                      <a:pt x="6" y="180"/>
                      <a:pt x="6" y="180"/>
                    </a:cubicBezTo>
                    <a:cubicBezTo>
                      <a:pt x="3" y="180"/>
                      <a:pt x="0" y="178"/>
                      <a:pt x="0" y="174"/>
                    </a:cubicBezTo>
                    <a:cubicBezTo>
                      <a:pt x="0" y="6"/>
                      <a:pt x="0" y="6"/>
                      <a:pt x="0" y="6"/>
                    </a:cubicBezTo>
                    <a:cubicBezTo>
                      <a:pt x="0" y="3"/>
                      <a:pt x="3" y="0"/>
                      <a:pt x="6" y="0"/>
                    </a:cubicBezTo>
                    <a:cubicBezTo>
                      <a:pt x="174" y="0"/>
                      <a:pt x="174" y="0"/>
                      <a:pt x="174" y="0"/>
                    </a:cubicBezTo>
                    <a:cubicBezTo>
                      <a:pt x="178" y="0"/>
                      <a:pt x="180" y="3"/>
                      <a:pt x="180" y="6"/>
                    </a:cubicBezTo>
                    <a:cubicBezTo>
                      <a:pt x="180" y="174"/>
                      <a:pt x="180" y="174"/>
                      <a:pt x="180" y="174"/>
                    </a:cubicBezTo>
                    <a:cubicBezTo>
                      <a:pt x="180" y="178"/>
                      <a:pt x="178" y="180"/>
                      <a:pt x="174" y="180"/>
                    </a:cubicBezTo>
                    <a:close/>
                    <a:moveTo>
                      <a:pt x="12" y="168"/>
                    </a:moveTo>
                    <a:cubicBezTo>
                      <a:pt x="168" y="168"/>
                      <a:pt x="168" y="168"/>
                      <a:pt x="168" y="168"/>
                    </a:cubicBezTo>
                    <a:cubicBezTo>
                      <a:pt x="168" y="12"/>
                      <a:pt x="168" y="12"/>
                      <a:pt x="16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a typeface="+mn-ea"/>
                  <a:cs typeface="+mn-cs"/>
                </a:endParaRPr>
              </a:p>
            </p:txBody>
          </p:sp>
          <p:sp>
            <p:nvSpPr>
              <p:cNvPr id="31" name="Freeform 62">
                <a:extLst>
                  <a:ext uri="{FF2B5EF4-FFF2-40B4-BE49-F238E27FC236}">
                    <a16:creationId xmlns:a16="http://schemas.microsoft.com/office/drawing/2014/main" id="{455456E5-5A6F-498D-A525-0CAF8605BAAA}"/>
                  </a:ext>
                </a:extLst>
              </p:cNvPr>
              <p:cNvSpPr>
                <a:spLocks/>
              </p:cNvSpPr>
              <p:nvPr/>
            </p:nvSpPr>
            <p:spPr bwMode="auto">
              <a:xfrm>
                <a:off x="6569" y="718"/>
                <a:ext cx="120" cy="120"/>
              </a:xfrm>
              <a:custGeom>
                <a:avLst/>
                <a:gdLst>
                  <a:gd name="T0" fmla="*/ 13 w 120"/>
                  <a:gd name="T1" fmla="*/ 120 h 120"/>
                  <a:gd name="T2" fmla="*/ 0 w 120"/>
                  <a:gd name="T3" fmla="*/ 107 h 120"/>
                  <a:gd name="T4" fmla="*/ 106 w 120"/>
                  <a:gd name="T5" fmla="*/ 0 h 120"/>
                  <a:gd name="T6" fmla="*/ 120 w 120"/>
                  <a:gd name="T7" fmla="*/ 14 h 120"/>
                  <a:gd name="T8" fmla="*/ 13 w 120"/>
                  <a:gd name="T9" fmla="*/ 120 h 120"/>
                </a:gdLst>
                <a:ahLst/>
                <a:cxnLst>
                  <a:cxn ang="0">
                    <a:pos x="T0" y="T1"/>
                  </a:cxn>
                  <a:cxn ang="0">
                    <a:pos x="T2" y="T3"/>
                  </a:cxn>
                  <a:cxn ang="0">
                    <a:pos x="T4" y="T5"/>
                  </a:cxn>
                  <a:cxn ang="0">
                    <a:pos x="T6" y="T7"/>
                  </a:cxn>
                  <a:cxn ang="0">
                    <a:pos x="T8" y="T9"/>
                  </a:cxn>
                </a:cxnLst>
                <a:rect l="0" t="0" r="r" b="b"/>
                <a:pathLst>
                  <a:path w="120" h="120">
                    <a:moveTo>
                      <a:pt x="13" y="120"/>
                    </a:moveTo>
                    <a:lnTo>
                      <a:pt x="0" y="107"/>
                    </a:lnTo>
                    <a:lnTo>
                      <a:pt x="106" y="0"/>
                    </a:lnTo>
                    <a:lnTo>
                      <a:pt x="120" y="14"/>
                    </a:lnTo>
                    <a:lnTo>
                      <a:pt x="13"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panose="020B0503030202060203" pitchFamily="34" charset="77"/>
                  <a:ea typeface="+mn-ea"/>
                  <a:cs typeface="+mn-cs"/>
                </a:endParaRPr>
              </a:p>
            </p:txBody>
          </p:sp>
          <p:sp>
            <p:nvSpPr>
              <p:cNvPr id="32" name="Freeform 63">
                <a:extLst>
                  <a:ext uri="{FF2B5EF4-FFF2-40B4-BE49-F238E27FC236}">
                    <a16:creationId xmlns:a16="http://schemas.microsoft.com/office/drawing/2014/main" id="{0B231F33-DCA8-468E-94CE-BCA0C141FCCF}"/>
                  </a:ext>
                </a:extLst>
              </p:cNvPr>
              <p:cNvSpPr>
                <a:spLocks/>
              </p:cNvSpPr>
              <p:nvPr/>
            </p:nvSpPr>
            <p:spPr bwMode="auto">
              <a:xfrm>
                <a:off x="6817" y="718"/>
                <a:ext cx="120" cy="120"/>
              </a:xfrm>
              <a:custGeom>
                <a:avLst/>
                <a:gdLst>
                  <a:gd name="T0" fmla="*/ 14 w 120"/>
                  <a:gd name="T1" fmla="*/ 120 h 120"/>
                  <a:gd name="T2" fmla="*/ 0 w 120"/>
                  <a:gd name="T3" fmla="*/ 107 h 120"/>
                  <a:gd name="T4" fmla="*/ 107 w 120"/>
                  <a:gd name="T5" fmla="*/ 0 h 120"/>
                  <a:gd name="T6" fmla="*/ 120 w 120"/>
                  <a:gd name="T7" fmla="*/ 14 h 120"/>
                  <a:gd name="T8" fmla="*/ 14 w 120"/>
                  <a:gd name="T9" fmla="*/ 120 h 120"/>
                </a:gdLst>
                <a:ahLst/>
                <a:cxnLst>
                  <a:cxn ang="0">
                    <a:pos x="T0" y="T1"/>
                  </a:cxn>
                  <a:cxn ang="0">
                    <a:pos x="T2" y="T3"/>
                  </a:cxn>
                  <a:cxn ang="0">
                    <a:pos x="T4" y="T5"/>
                  </a:cxn>
                  <a:cxn ang="0">
                    <a:pos x="T6" y="T7"/>
                  </a:cxn>
                  <a:cxn ang="0">
                    <a:pos x="T8" y="T9"/>
                  </a:cxn>
                </a:cxnLst>
                <a:rect l="0" t="0" r="r" b="b"/>
                <a:pathLst>
                  <a:path w="120" h="120">
                    <a:moveTo>
                      <a:pt x="14" y="120"/>
                    </a:moveTo>
                    <a:lnTo>
                      <a:pt x="0" y="107"/>
                    </a:lnTo>
                    <a:lnTo>
                      <a:pt x="107" y="0"/>
                    </a:lnTo>
                    <a:lnTo>
                      <a:pt x="120" y="14"/>
                    </a:lnTo>
                    <a:lnTo>
                      <a:pt x="1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panose="020B0503030202060203" pitchFamily="34" charset="77"/>
                  <a:ea typeface="+mn-ea"/>
                  <a:cs typeface="+mn-cs"/>
                </a:endParaRPr>
              </a:p>
            </p:txBody>
          </p:sp>
          <p:sp>
            <p:nvSpPr>
              <p:cNvPr id="33" name="Freeform 64">
                <a:extLst>
                  <a:ext uri="{FF2B5EF4-FFF2-40B4-BE49-F238E27FC236}">
                    <a16:creationId xmlns:a16="http://schemas.microsoft.com/office/drawing/2014/main" id="{7DBE1849-AB32-488C-8229-DC7F4B30624A}"/>
                  </a:ext>
                </a:extLst>
              </p:cNvPr>
              <p:cNvSpPr>
                <a:spLocks/>
              </p:cNvSpPr>
              <p:nvPr/>
            </p:nvSpPr>
            <p:spPr bwMode="auto">
              <a:xfrm>
                <a:off x="6569" y="470"/>
                <a:ext cx="120" cy="120"/>
              </a:xfrm>
              <a:custGeom>
                <a:avLst/>
                <a:gdLst>
                  <a:gd name="T0" fmla="*/ 13 w 120"/>
                  <a:gd name="T1" fmla="*/ 120 h 120"/>
                  <a:gd name="T2" fmla="*/ 0 w 120"/>
                  <a:gd name="T3" fmla="*/ 106 h 120"/>
                  <a:gd name="T4" fmla="*/ 106 w 120"/>
                  <a:gd name="T5" fmla="*/ 0 h 120"/>
                  <a:gd name="T6" fmla="*/ 120 w 120"/>
                  <a:gd name="T7" fmla="*/ 13 h 120"/>
                  <a:gd name="T8" fmla="*/ 13 w 120"/>
                  <a:gd name="T9" fmla="*/ 120 h 120"/>
                </a:gdLst>
                <a:ahLst/>
                <a:cxnLst>
                  <a:cxn ang="0">
                    <a:pos x="T0" y="T1"/>
                  </a:cxn>
                  <a:cxn ang="0">
                    <a:pos x="T2" y="T3"/>
                  </a:cxn>
                  <a:cxn ang="0">
                    <a:pos x="T4" y="T5"/>
                  </a:cxn>
                  <a:cxn ang="0">
                    <a:pos x="T6" y="T7"/>
                  </a:cxn>
                  <a:cxn ang="0">
                    <a:pos x="T8" y="T9"/>
                  </a:cxn>
                </a:cxnLst>
                <a:rect l="0" t="0" r="r" b="b"/>
                <a:pathLst>
                  <a:path w="120" h="120">
                    <a:moveTo>
                      <a:pt x="13" y="120"/>
                    </a:moveTo>
                    <a:lnTo>
                      <a:pt x="0" y="106"/>
                    </a:lnTo>
                    <a:lnTo>
                      <a:pt x="106" y="0"/>
                    </a:lnTo>
                    <a:lnTo>
                      <a:pt x="120" y="13"/>
                    </a:lnTo>
                    <a:lnTo>
                      <a:pt x="13"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panose="020B0503030202060203" pitchFamily="34" charset="77"/>
                  <a:ea typeface="+mn-ea"/>
                  <a:cs typeface="+mn-cs"/>
                </a:endParaRPr>
              </a:p>
            </p:txBody>
          </p:sp>
          <p:sp>
            <p:nvSpPr>
              <p:cNvPr id="34" name="Freeform 65">
                <a:extLst>
                  <a:ext uri="{FF2B5EF4-FFF2-40B4-BE49-F238E27FC236}">
                    <a16:creationId xmlns:a16="http://schemas.microsoft.com/office/drawing/2014/main" id="{8B17877F-7D48-4FC8-959F-3F3E945DFDAC}"/>
                  </a:ext>
                </a:extLst>
              </p:cNvPr>
              <p:cNvSpPr>
                <a:spLocks/>
              </p:cNvSpPr>
              <p:nvPr/>
            </p:nvSpPr>
            <p:spPr bwMode="auto">
              <a:xfrm>
                <a:off x="6817" y="470"/>
                <a:ext cx="120" cy="120"/>
              </a:xfrm>
              <a:custGeom>
                <a:avLst/>
                <a:gdLst>
                  <a:gd name="T0" fmla="*/ 14 w 120"/>
                  <a:gd name="T1" fmla="*/ 120 h 120"/>
                  <a:gd name="T2" fmla="*/ 0 w 120"/>
                  <a:gd name="T3" fmla="*/ 106 h 120"/>
                  <a:gd name="T4" fmla="*/ 107 w 120"/>
                  <a:gd name="T5" fmla="*/ 0 h 120"/>
                  <a:gd name="T6" fmla="*/ 120 w 120"/>
                  <a:gd name="T7" fmla="*/ 13 h 120"/>
                  <a:gd name="T8" fmla="*/ 14 w 120"/>
                  <a:gd name="T9" fmla="*/ 120 h 120"/>
                </a:gdLst>
                <a:ahLst/>
                <a:cxnLst>
                  <a:cxn ang="0">
                    <a:pos x="T0" y="T1"/>
                  </a:cxn>
                  <a:cxn ang="0">
                    <a:pos x="T2" y="T3"/>
                  </a:cxn>
                  <a:cxn ang="0">
                    <a:pos x="T4" y="T5"/>
                  </a:cxn>
                  <a:cxn ang="0">
                    <a:pos x="T6" y="T7"/>
                  </a:cxn>
                  <a:cxn ang="0">
                    <a:pos x="T8" y="T9"/>
                  </a:cxn>
                </a:cxnLst>
                <a:rect l="0" t="0" r="r" b="b"/>
                <a:pathLst>
                  <a:path w="120" h="120">
                    <a:moveTo>
                      <a:pt x="14" y="120"/>
                    </a:moveTo>
                    <a:lnTo>
                      <a:pt x="0" y="106"/>
                    </a:lnTo>
                    <a:lnTo>
                      <a:pt x="107" y="0"/>
                    </a:lnTo>
                    <a:lnTo>
                      <a:pt x="120" y="13"/>
                    </a:lnTo>
                    <a:lnTo>
                      <a:pt x="1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panose="020B0503030202060203" pitchFamily="34" charset="77"/>
                  <a:ea typeface="+mn-ea"/>
                  <a:cs typeface="+mn-cs"/>
                </a:endParaRPr>
              </a:p>
            </p:txBody>
          </p:sp>
        </p:grpSp>
      </p:grpSp>
      <p:sp>
        <p:nvSpPr>
          <p:cNvPr id="42" name="Rectangle 41">
            <a:extLst>
              <a:ext uri="{FF2B5EF4-FFF2-40B4-BE49-F238E27FC236}">
                <a16:creationId xmlns:a16="http://schemas.microsoft.com/office/drawing/2014/main" id="{0C65D7FB-81FF-4194-9054-5906E4B92B75}"/>
              </a:ext>
            </a:extLst>
          </p:cNvPr>
          <p:cNvSpPr/>
          <p:nvPr/>
        </p:nvSpPr>
        <p:spPr>
          <a:xfrm>
            <a:off x="9058401" y="2231033"/>
            <a:ext cx="2131698" cy="246221"/>
          </a:xfrm>
          <a:prstGeom prst="rect">
            <a:avLst/>
          </a:prstGeom>
        </p:spPr>
        <p:txBody>
          <a:bodyPr wrap="square" lIns="0" tIns="0" rIns="0" bIns="0">
            <a:spAutoFit/>
          </a:bodyPr>
          <a:lstStyle/>
          <a:p>
            <a:pPr marR="0" lvl="0" algn="l" defTabSz="914400" rtl="0" eaLnBrk="1" fontAlgn="auto" latinLnBrk="0" hangingPunct="1">
              <a:lnSpc>
                <a:spcPct val="100000"/>
              </a:lnSpc>
              <a:spcBef>
                <a:spcPts val="0"/>
              </a:spcBef>
              <a:spcAft>
                <a:spcPts val="600"/>
              </a:spcAft>
              <a:buClrTx/>
              <a:buSzTx/>
              <a:tabLst/>
              <a:defRPr/>
            </a:pPr>
            <a:r>
              <a:rPr lang="en-US" sz="1600" b="1" dirty="0">
                <a:solidFill>
                  <a:prstClr val="black"/>
                </a:solidFill>
                <a:latin typeface="Graphik"/>
              </a:rPr>
              <a:t>Image Standardization</a:t>
            </a:r>
            <a:endParaRPr kumimoji="0" lang="en-US" sz="1600" b="1" i="0" u="none" strike="noStrike" kern="1200" cap="none" spc="0" normalizeH="0" baseline="0" noProof="0" dirty="0">
              <a:ln>
                <a:noFill/>
              </a:ln>
              <a:solidFill>
                <a:srgbClr val="ED7D31"/>
              </a:solidFill>
              <a:effectLst/>
              <a:uLnTx/>
              <a:uFillTx/>
              <a:latin typeface="Graphik"/>
              <a:ea typeface="+mn-ea"/>
              <a:cs typeface="+mn-cs"/>
            </a:endParaRPr>
          </a:p>
        </p:txBody>
      </p:sp>
      <p:sp>
        <p:nvSpPr>
          <p:cNvPr id="43" name="Rectangle 42">
            <a:extLst>
              <a:ext uri="{FF2B5EF4-FFF2-40B4-BE49-F238E27FC236}">
                <a16:creationId xmlns:a16="http://schemas.microsoft.com/office/drawing/2014/main" id="{5949866E-F600-420D-A337-45CE77755945}"/>
              </a:ext>
            </a:extLst>
          </p:cNvPr>
          <p:cNvSpPr/>
          <p:nvPr/>
        </p:nvSpPr>
        <p:spPr>
          <a:xfrm>
            <a:off x="9006174" y="2583604"/>
            <a:ext cx="2494512" cy="815608"/>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Center Crop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Graphik"/>
              </a:rPr>
              <a:t>Downscale images to 224 X 224</a:t>
            </a:r>
          </a:p>
        </p:txBody>
      </p:sp>
      <p:sp>
        <p:nvSpPr>
          <p:cNvPr id="45" name="TextBox 44">
            <a:extLst>
              <a:ext uri="{FF2B5EF4-FFF2-40B4-BE49-F238E27FC236}">
                <a16:creationId xmlns:a16="http://schemas.microsoft.com/office/drawing/2014/main" id="{1A8EA69C-1ADC-4ED3-8366-A08FCB8EA49E}"/>
              </a:ext>
            </a:extLst>
          </p:cNvPr>
          <p:cNvSpPr txBox="1"/>
          <p:nvPr/>
        </p:nvSpPr>
        <p:spPr>
          <a:xfrm>
            <a:off x="9712933" y="4668004"/>
            <a:ext cx="2494512" cy="1815882"/>
          </a:xfrm>
          <a:prstGeom prst="rect">
            <a:avLst/>
          </a:prstGeom>
          <a:noFill/>
        </p:spPr>
        <p:txBody>
          <a:bodyPr wrap="square">
            <a:spAutoFit/>
          </a:bodyPr>
          <a:lstStyle/>
          <a:p>
            <a:r>
              <a:rPr lang="en-US" sz="1400" b="0" i="0" u="none" strike="noStrike" baseline="0" dirty="0">
                <a:latin typeface="TimesNewRomanPSMT"/>
              </a:rPr>
              <a:t>6 </a:t>
            </a:r>
            <a:r>
              <a:rPr lang="en-US" sz="1400" b="0" i="0" u="none" strike="noStrike" baseline="0" dirty="0">
                <a:latin typeface="ArialMT"/>
              </a:rPr>
              <a:t>Consolidation</a:t>
            </a:r>
          </a:p>
          <a:p>
            <a:pPr algn="l"/>
            <a:r>
              <a:rPr lang="en-US" sz="1400" b="0" i="0" u="none" strike="noStrike" baseline="0" dirty="0">
                <a:latin typeface="TimesNewRomanPSMT"/>
              </a:rPr>
              <a:t>7 </a:t>
            </a:r>
            <a:r>
              <a:rPr lang="en-US" sz="1400" b="0" i="0" u="none" strike="noStrike" baseline="0" dirty="0">
                <a:latin typeface="ArialMT"/>
              </a:rPr>
              <a:t>Pneumonia</a:t>
            </a:r>
          </a:p>
          <a:p>
            <a:pPr algn="l"/>
            <a:r>
              <a:rPr lang="en-US" sz="1400" b="0" i="0" u="none" strike="noStrike" baseline="0" dirty="0">
                <a:latin typeface="TimesNewRomanPSMT"/>
              </a:rPr>
              <a:t>8 </a:t>
            </a:r>
            <a:r>
              <a:rPr lang="en-US" sz="1400" b="0" i="0" u="none" strike="noStrike" baseline="0" dirty="0">
                <a:latin typeface="ArialMT"/>
              </a:rPr>
              <a:t>Atelectasis</a:t>
            </a:r>
          </a:p>
          <a:p>
            <a:pPr algn="l"/>
            <a:r>
              <a:rPr lang="en-US" sz="1400" b="0" i="0" u="none" strike="noStrike" baseline="0" dirty="0">
                <a:latin typeface="TimesNewRomanPSMT"/>
              </a:rPr>
              <a:t>9 </a:t>
            </a:r>
            <a:r>
              <a:rPr lang="en-US" sz="1400" b="0" i="0" u="none" strike="noStrike" baseline="0" dirty="0">
                <a:latin typeface="ArialMT"/>
              </a:rPr>
              <a:t>Pneumothorax</a:t>
            </a:r>
          </a:p>
          <a:p>
            <a:pPr algn="l"/>
            <a:r>
              <a:rPr lang="en-US" sz="1400" b="0" i="0" u="none" strike="noStrike" baseline="0" dirty="0">
                <a:latin typeface="TimesNewRomanPSMT"/>
              </a:rPr>
              <a:t>10 </a:t>
            </a:r>
            <a:r>
              <a:rPr lang="en-US" sz="1400" b="0" i="0" u="none" strike="noStrike" baseline="0" dirty="0">
                <a:latin typeface="ArialMT"/>
              </a:rPr>
              <a:t>Pleural Effusion</a:t>
            </a:r>
          </a:p>
          <a:p>
            <a:pPr algn="l"/>
            <a:r>
              <a:rPr lang="en-US" sz="1400" b="0" i="0" u="none" strike="noStrike" baseline="0" dirty="0">
                <a:latin typeface="TimesNewRomanPSMT"/>
              </a:rPr>
              <a:t>11 </a:t>
            </a:r>
            <a:r>
              <a:rPr lang="en-US" sz="1400" b="0" i="0" u="none" strike="noStrike" baseline="0" dirty="0">
                <a:latin typeface="ArialMT"/>
              </a:rPr>
              <a:t>Pleural Other</a:t>
            </a:r>
          </a:p>
          <a:p>
            <a:pPr algn="l"/>
            <a:r>
              <a:rPr lang="en-US" sz="1400" b="0" i="0" u="none" strike="noStrike" baseline="0" dirty="0">
                <a:latin typeface="TimesNewRomanPSMT"/>
              </a:rPr>
              <a:t>12 </a:t>
            </a:r>
            <a:r>
              <a:rPr lang="en-US" sz="1400" b="0" i="0" u="none" strike="noStrike" baseline="0" dirty="0">
                <a:latin typeface="ArialMT"/>
              </a:rPr>
              <a:t>Fracture</a:t>
            </a:r>
          </a:p>
          <a:p>
            <a:pPr algn="l"/>
            <a:r>
              <a:rPr lang="en-US" sz="1400" b="0" i="0" u="none" strike="noStrike" baseline="0" dirty="0">
                <a:latin typeface="TimesNewRomanPSMT"/>
              </a:rPr>
              <a:t>13 </a:t>
            </a:r>
            <a:r>
              <a:rPr lang="en-US" sz="1400" b="0" i="0" u="none" strike="noStrike" baseline="0" dirty="0">
                <a:latin typeface="ArialMT"/>
              </a:rPr>
              <a:t>Support Devices</a:t>
            </a:r>
            <a:endParaRPr lang="en-US" sz="4000" dirty="0"/>
          </a:p>
        </p:txBody>
      </p:sp>
      <p:sp>
        <p:nvSpPr>
          <p:cNvPr id="46" name="TextBox 45">
            <a:extLst>
              <a:ext uri="{FF2B5EF4-FFF2-40B4-BE49-F238E27FC236}">
                <a16:creationId xmlns:a16="http://schemas.microsoft.com/office/drawing/2014/main" id="{4D96D664-AEDE-4200-9E65-63D8C5364D79}"/>
              </a:ext>
            </a:extLst>
          </p:cNvPr>
          <p:cNvSpPr txBox="1"/>
          <p:nvPr/>
        </p:nvSpPr>
        <p:spPr>
          <a:xfrm>
            <a:off x="7535109" y="4775726"/>
            <a:ext cx="2494512" cy="1600438"/>
          </a:xfrm>
          <a:prstGeom prst="rect">
            <a:avLst/>
          </a:prstGeom>
          <a:noFill/>
        </p:spPr>
        <p:txBody>
          <a:bodyPr wrap="square">
            <a:spAutoFit/>
          </a:bodyPr>
          <a:lstStyle/>
          <a:p>
            <a:pPr algn="l"/>
            <a:r>
              <a:rPr lang="en-US" sz="1400" b="0" i="0" u="none" strike="noStrike" baseline="0" dirty="0">
                <a:latin typeface="TimesNewRomanPSMT"/>
              </a:rPr>
              <a:t>0 </a:t>
            </a:r>
            <a:r>
              <a:rPr lang="en-US" sz="1400" b="0" i="0" u="none" strike="noStrike" baseline="0" dirty="0">
                <a:latin typeface="ArialMT"/>
              </a:rPr>
              <a:t>No Finding</a:t>
            </a:r>
          </a:p>
          <a:p>
            <a:pPr algn="l"/>
            <a:r>
              <a:rPr lang="en-US" sz="1400" b="0" i="0" u="none" strike="noStrike" baseline="0" dirty="0">
                <a:latin typeface="TimesNewRomanPSMT"/>
              </a:rPr>
              <a:t>1 </a:t>
            </a:r>
            <a:r>
              <a:rPr lang="en-US" sz="1400" b="0" i="0" u="none" strike="noStrike" baseline="0" dirty="0">
                <a:latin typeface="ArialMT"/>
              </a:rPr>
              <a:t>Enlarged Cardio mediastinum</a:t>
            </a:r>
          </a:p>
          <a:p>
            <a:pPr algn="l"/>
            <a:r>
              <a:rPr lang="en-US" sz="1400" b="0" i="0" u="none" strike="noStrike" baseline="0" dirty="0">
                <a:latin typeface="TimesNewRomanPSMT"/>
              </a:rPr>
              <a:t>2 </a:t>
            </a:r>
            <a:r>
              <a:rPr lang="en-US" sz="1400" b="0" i="0" u="none" strike="noStrike" baseline="0" dirty="0">
                <a:latin typeface="ArialMT"/>
              </a:rPr>
              <a:t>Cardiomegaly</a:t>
            </a:r>
          </a:p>
          <a:p>
            <a:pPr algn="l"/>
            <a:r>
              <a:rPr lang="en-US" sz="1400" b="0" i="0" u="none" strike="noStrike" baseline="0" dirty="0">
                <a:latin typeface="TimesNewRomanPSMT"/>
              </a:rPr>
              <a:t>3 </a:t>
            </a:r>
            <a:r>
              <a:rPr lang="en-US" sz="1400" b="0" i="0" u="none" strike="noStrike" baseline="0" dirty="0">
                <a:latin typeface="ArialMT"/>
              </a:rPr>
              <a:t>Lung Opacity</a:t>
            </a:r>
          </a:p>
          <a:p>
            <a:pPr algn="l"/>
            <a:r>
              <a:rPr lang="en-US" sz="1400" b="0" i="0" u="none" strike="noStrike" baseline="0" dirty="0">
                <a:latin typeface="TimesNewRomanPSMT"/>
              </a:rPr>
              <a:t>4 </a:t>
            </a:r>
            <a:r>
              <a:rPr lang="en-US" sz="1400" b="0" i="0" u="none" strike="noStrike" baseline="0" dirty="0">
                <a:latin typeface="ArialMT"/>
              </a:rPr>
              <a:t>Lung Lesion</a:t>
            </a:r>
          </a:p>
          <a:p>
            <a:pPr algn="l"/>
            <a:r>
              <a:rPr lang="en-US" sz="1400" b="0" i="0" u="none" strike="noStrike" baseline="0" dirty="0">
                <a:latin typeface="TimesNewRomanPSMT"/>
              </a:rPr>
              <a:t>5 </a:t>
            </a:r>
            <a:r>
              <a:rPr lang="en-US" sz="1400" b="0" i="0" u="none" strike="noStrike" baseline="0" dirty="0">
                <a:latin typeface="ArialMT"/>
              </a:rPr>
              <a:t>Edema</a:t>
            </a:r>
          </a:p>
        </p:txBody>
      </p:sp>
      <p:sp>
        <p:nvSpPr>
          <p:cNvPr id="47" name="TextBox 46">
            <a:extLst>
              <a:ext uri="{FF2B5EF4-FFF2-40B4-BE49-F238E27FC236}">
                <a16:creationId xmlns:a16="http://schemas.microsoft.com/office/drawing/2014/main" id="{CC6EFAE5-3847-4C65-BF54-D0EE40FF5521}"/>
              </a:ext>
            </a:extLst>
          </p:cNvPr>
          <p:cNvSpPr txBox="1"/>
          <p:nvPr/>
        </p:nvSpPr>
        <p:spPr>
          <a:xfrm>
            <a:off x="7633966" y="4475644"/>
            <a:ext cx="2233753" cy="246221"/>
          </a:xfrm>
          <a:prstGeom prst="rect">
            <a:avLst/>
          </a:prstGeom>
        </p:spPr>
        <p:txBody>
          <a:bodyPr wrap="square" lIns="0" tIns="0" rIns="0" bIns="0">
            <a:spAutoFit/>
          </a:bodyPr>
          <a:lstStyle>
            <a:defPPr>
              <a:defRPr lang="en-US"/>
            </a:defPPr>
            <a:lvl1pPr marR="0" lvl="0" fontAlgn="auto">
              <a:lnSpc>
                <a:spcPct val="100000"/>
              </a:lnSpc>
              <a:spcBef>
                <a:spcPts val="0"/>
              </a:spcBef>
              <a:spcAft>
                <a:spcPts val="600"/>
              </a:spcAft>
              <a:buClrTx/>
              <a:buSzTx/>
              <a:tabLst/>
              <a:defRPr sz="1600" b="1">
                <a:solidFill>
                  <a:prstClr val="black"/>
                </a:solidFill>
                <a:latin typeface="Graphik"/>
              </a:defRPr>
            </a:lvl1pPr>
          </a:lstStyle>
          <a:p>
            <a:r>
              <a:rPr lang="en-US" dirty="0"/>
              <a:t>Label – Pathology Name</a:t>
            </a:r>
          </a:p>
        </p:txBody>
      </p:sp>
      <p:sp>
        <p:nvSpPr>
          <p:cNvPr id="48" name="Rectangle: Rounded Corners 47">
            <a:extLst>
              <a:ext uri="{FF2B5EF4-FFF2-40B4-BE49-F238E27FC236}">
                <a16:creationId xmlns:a16="http://schemas.microsoft.com/office/drawing/2014/main" id="{F701D747-B6CC-4269-8AA7-82AD6A181432}"/>
              </a:ext>
            </a:extLst>
          </p:cNvPr>
          <p:cNvSpPr/>
          <p:nvPr/>
        </p:nvSpPr>
        <p:spPr>
          <a:xfrm>
            <a:off x="7339424" y="4354286"/>
            <a:ext cx="4501172" cy="230489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C8679C1-3985-4308-8CE8-4B2197CB8D96}"/>
              </a:ext>
            </a:extLst>
          </p:cNvPr>
          <p:cNvSpPr>
            <a:spLocks noChangeAspect="1"/>
          </p:cNvSpPr>
          <p:nvPr/>
        </p:nvSpPr>
        <p:spPr>
          <a:xfrm>
            <a:off x="1337269" y="1205755"/>
            <a:ext cx="923677" cy="923675"/>
          </a:xfrm>
          <a:prstGeom prst="ellipse">
            <a:avLst/>
          </a:prstGeom>
          <a:no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phik" panose="020B0503030202060203" pitchFamily="34" charset="77"/>
              <a:ea typeface="+mn-ea"/>
              <a:cs typeface="+mn-cs"/>
            </a:endParaRPr>
          </a:p>
        </p:txBody>
      </p:sp>
    </p:spTree>
    <p:extLst>
      <p:ext uri="{BB962C8B-B14F-4D97-AF65-F5344CB8AC3E}">
        <p14:creationId xmlns:p14="http://schemas.microsoft.com/office/powerpoint/2010/main" val="18082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B784EAA-05E6-4CA6-8DBE-A4F79D7763DA}"/>
              </a:ext>
            </a:extLst>
          </p:cNvPr>
          <p:cNvSpPr>
            <a:spLocks noGrp="1"/>
          </p:cNvSpPr>
          <p:nvPr>
            <p:ph type="title"/>
          </p:nvPr>
        </p:nvSpPr>
        <p:spPr>
          <a:xfrm>
            <a:off x="340133" y="199992"/>
            <a:ext cx="11430000" cy="876505"/>
          </a:xfrm>
        </p:spPr>
        <p:txBody>
          <a:bodyPr>
            <a:noAutofit/>
          </a:bodyPr>
          <a:lstStyle/>
          <a:p>
            <a:r>
              <a:rPr lang="en-US" sz="2400" dirty="0">
                <a:solidFill>
                  <a:srgbClr val="7500C0"/>
                </a:solidFill>
                <a:latin typeface="Graphik Black"/>
              </a:rPr>
              <a:t>Models</a:t>
            </a:r>
            <a:endParaRPr lang="en-US" sz="2400" dirty="0"/>
          </a:p>
        </p:txBody>
      </p:sp>
      <p:sp>
        <p:nvSpPr>
          <p:cNvPr id="15" name="Textfeld 19">
            <a:extLst>
              <a:ext uri="{FF2B5EF4-FFF2-40B4-BE49-F238E27FC236}">
                <a16:creationId xmlns:a16="http://schemas.microsoft.com/office/drawing/2014/main" id="{CACC03BC-1DBF-4BDA-8A9F-39480DE313D0}"/>
              </a:ext>
            </a:extLst>
          </p:cNvPr>
          <p:cNvSpPr txBox="1"/>
          <p:nvPr/>
        </p:nvSpPr>
        <p:spPr>
          <a:xfrm>
            <a:off x="503490" y="1905769"/>
            <a:ext cx="1378648" cy="353943"/>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spc="-100" dirty="0">
                <a:solidFill>
                  <a:srgbClr val="A100FF"/>
                </a:solidFill>
                <a:latin typeface="Graphik Black" panose="020B0503030202060203" pitchFamily="34" charset="77"/>
              </a:rPr>
              <a:t>Simple CNN</a:t>
            </a:r>
            <a:endParaRPr kumimoji="0" lang="de-DE" sz="2000" b="1" i="0" u="none" strike="noStrike" kern="1200" cap="none" spc="-100" normalizeH="0" baseline="0" noProof="0" dirty="0">
              <a:ln>
                <a:noFill/>
              </a:ln>
              <a:solidFill>
                <a:srgbClr val="A100FF"/>
              </a:solidFill>
              <a:effectLst/>
              <a:uLnTx/>
              <a:uFillTx/>
              <a:latin typeface="Graphik Black" panose="020B0503030202060203" pitchFamily="34" charset="77"/>
              <a:ea typeface="+mn-ea"/>
              <a:cs typeface="+mn-cs"/>
            </a:endParaRPr>
          </a:p>
        </p:txBody>
      </p:sp>
      <p:sp>
        <p:nvSpPr>
          <p:cNvPr id="16" name="Rectangle 15">
            <a:extLst>
              <a:ext uri="{FF2B5EF4-FFF2-40B4-BE49-F238E27FC236}">
                <a16:creationId xmlns:a16="http://schemas.microsoft.com/office/drawing/2014/main" id="{EFB73260-C608-498F-A1EC-675F07087CBB}"/>
              </a:ext>
            </a:extLst>
          </p:cNvPr>
          <p:cNvSpPr/>
          <p:nvPr/>
        </p:nvSpPr>
        <p:spPr>
          <a:xfrm>
            <a:off x="503489" y="2403317"/>
            <a:ext cx="2593525" cy="3185487"/>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black"/>
                </a:solidFill>
                <a:latin typeface="Graphik"/>
              </a:rPr>
              <a:t>Three 2d convolution layers</a:t>
            </a:r>
          </a:p>
          <a:p>
            <a:pPr marL="628650" lvl="1" indent="-171450">
              <a:spcAft>
                <a:spcPts val="600"/>
              </a:spcAft>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Graphik"/>
                <a:ea typeface="+mn-ea"/>
                <a:cs typeface="+mn-cs"/>
              </a:rPr>
              <a:t>8, 16, 32 feature map outputs</a:t>
            </a:r>
          </a:p>
          <a:p>
            <a:pPr marL="171450" indent="-171450">
              <a:spcAft>
                <a:spcPts val="600"/>
              </a:spcAft>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Graphik"/>
                <a:ea typeface="+mn-ea"/>
                <a:cs typeface="+mn-cs"/>
              </a:rPr>
              <a:t>Each 2d convolution layer followed by a max pool layer and </a:t>
            </a:r>
            <a:r>
              <a:rPr lang="en-US" sz="1400" dirty="0">
                <a:solidFill>
                  <a:prstClr val="black"/>
                </a:solidFill>
                <a:latin typeface="Graphik"/>
              </a:rPr>
              <a:t>R</a:t>
            </a:r>
            <a:r>
              <a:rPr kumimoji="0" lang="en-US" sz="1400" i="0" u="none" strike="noStrike" kern="1200" cap="none" spc="0" normalizeH="0" baseline="0" noProof="0" dirty="0" err="1">
                <a:ln>
                  <a:noFill/>
                </a:ln>
                <a:solidFill>
                  <a:prstClr val="black"/>
                </a:solidFill>
                <a:effectLst/>
                <a:uLnTx/>
                <a:uFillTx/>
                <a:latin typeface="Graphik"/>
                <a:ea typeface="+mn-ea"/>
                <a:cs typeface="+mn-cs"/>
              </a:rPr>
              <a:t>elu</a:t>
            </a:r>
            <a:r>
              <a:rPr kumimoji="0" lang="en-US" sz="1400" i="0" u="none" strike="noStrike" kern="1200" cap="none" spc="0" normalizeH="0" baseline="0" noProof="0" dirty="0">
                <a:ln>
                  <a:noFill/>
                </a:ln>
                <a:solidFill>
                  <a:prstClr val="black"/>
                </a:solidFill>
                <a:effectLst/>
                <a:uLnTx/>
                <a:uFillTx/>
                <a:latin typeface="Graphik"/>
                <a:ea typeface="+mn-ea"/>
                <a:cs typeface="+mn-cs"/>
              </a:rPr>
              <a:t> activation</a:t>
            </a:r>
          </a:p>
          <a:p>
            <a:pPr marL="171450" indent="-171450">
              <a:spcAft>
                <a:spcPts val="600"/>
              </a:spcAft>
              <a:buFont typeface="Arial" panose="020B0604020202020204" pitchFamily="34" charset="0"/>
              <a:buChar char="•"/>
              <a:defRPr/>
            </a:pPr>
            <a:r>
              <a:rPr lang="en-US" sz="1400" dirty="0">
                <a:solidFill>
                  <a:prstClr val="black"/>
                </a:solidFill>
                <a:latin typeface="Graphik"/>
              </a:rPr>
              <a:t>Flattened into vector and passed to the classification network of three fully connected layers</a:t>
            </a:r>
          </a:p>
          <a:p>
            <a:pPr marL="171450" indent="-171450">
              <a:spcAft>
                <a:spcPts val="600"/>
              </a:spcAft>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Graphik"/>
                <a:ea typeface="+mn-ea"/>
                <a:cs typeface="+mn-cs"/>
              </a:rPr>
              <a:t>Connected layer followed by dropout layer and an activation function</a:t>
            </a:r>
          </a:p>
          <a:p>
            <a:pPr marL="171450" indent="-171450">
              <a:spcAft>
                <a:spcPts val="600"/>
              </a:spcAft>
              <a:buFont typeface="Arial" panose="020B0604020202020204" pitchFamily="34" charset="0"/>
              <a:buChar char="•"/>
              <a:defRPr/>
            </a:pPr>
            <a:endParaRPr kumimoji="0" lang="en-US" sz="1400" i="0" u="none" strike="noStrike" kern="1200" cap="none" spc="0" normalizeH="0" baseline="0" noProof="0" dirty="0">
              <a:ln>
                <a:noFill/>
              </a:ln>
              <a:solidFill>
                <a:srgbClr val="ED7D31"/>
              </a:solidFill>
              <a:effectLst/>
              <a:uLnTx/>
              <a:uFillTx/>
              <a:latin typeface="Graphik"/>
              <a:ea typeface="+mn-ea"/>
              <a:cs typeface="+mn-cs"/>
            </a:endParaRPr>
          </a:p>
        </p:txBody>
      </p:sp>
      <p:sp>
        <p:nvSpPr>
          <p:cNvPr id="18" name="Textfeld 19">
            <a:extLst>
              <a:ext uri="{FF2B5EF4-FFF2-40B4-BE49-F238E27FC236}">
                <a16:creationId xmlns:a16="http://schemas.microsoft.com/office/drawing/2014/main" id="{843B9D2A-1CC7-44D1-ACD5-B4BB56E44681}"/>
              </a:ext>
            </a:extLst>
          </p:cNvPr>
          <p:cNvSpPr txBox="1"/>
          <p:nvPr/>
        </p:nvSpPr>
        <p:spPr>
          <a:xfrm>
            <a:off x="3354160" y="1905770"/>
            <a:ext cx="1378647" cy="353943"/>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100" normalizeH="0" baseline="0" noProof="0" dirty="0">
                <a:ln>
                  <a:noFill/>
                </a:ln>
                <a:solidFill>
                  <a:srgbClr val="7500C0"/>
                </a:solidFill>
                <a:effectLst/>
                <a:uLnTx/>
                <a:uFillTx/>
                <a:latin typeface="Graphik Black" panose="020B0503030202060203" pitchFamily="34" charset="77"/>
                <a:ea typeface="+mn-ea"/>
                <a:cs typeface="+mn-cs"/>
              </a:rPr>
              <a:t>Extended CNN</a:t>
            </a:r>
          </a:p>
        </p:txBody>
      </p:sp>
      <p:sp>
        <p:nvSpPr>
          <p:cNvPr id="20" name="Textfeld 19">
            <a:extLst>
              <a:ext uri="{FF2B5EF4-FFF2-40B4-BE49-F238E27FC236}">
                <a16:creationId xmlns:a16="http://schemas.microsoft.com/office/drawing/2014/main" id="{DB11E0B1-788A-4C8C-8986-65BCE1BC97E6}"/>
              </a:ext>
            </a:extLst>
          </p:cNvPr>
          <p:cNvSpPr txBox="1"/>
          <p:nvPr/>
        </p:nvSpPr>
        <p:spPr>
          <a:xfrm>
            <a:off x="6417323" y="1905770"/>
            <a:ext cx="680571" cy="353943"/>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100" normalizeH="0" baseline="0" noProof="0" dirty="0">
                <a:ln>
                  <a:noFill/>
                </a:ln>
                <a:solidFill>
                  <a:srgbClr val="460073"/>
                </a:solidFill>
                <a:effectLst/>
                <a:uLnTx/>
                <a:uFillTx/>
                <a:latin typeface="Graphik Black" panose="020B0503030202060203" pitchFamily="34" charset="77"/>
                <a:ea typeface="+mn-ea"/>
                <a:cs typeface="+mn-cs"/>
              </a:rPr>
              <a:t>ResNet</a:t>
            </a:r>
          </a:p>
        </p:txBody>
      </p:sp>
      <p:sp>
        <p:nvSpPr>
          <p:cNvPr id="28" name="Textfeld 19">
            <a:extLst>
              <a:ext uri="{FF2B5EF4-FFF2-40B4-BE49-F238E27FC236}">
                <a16:creationId xmlns:a16="http://schemas.microsoft.com/office/drawing/2014/main" id="{7870DF60-E0B8-4C22-850F-8DDA3A0FF8CC}"/>
              </a:ext>
            </a:extLst>
          </p:cNvPr>
          <p:cNvSpPr txBox="1"/>
          <p:nvPr/>
        </p:nvSpPr>
        <p:spPr>
          <a:xfrm>
            <a:off x="9235671" y="1905769"/>
            <a:ext cx="944041" cy="353943"/>
          </a:xfrm>
          <a:prstGeom prst="rect">
            <a:avLst/>
          </a:prstGeom>
          <a:noFill/>
        </p:spPr>
        <p:txBody>
          <a:bodyPr wrap="non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100" normalizeH="0" baseline="0" noProof="0" dirty="0">
                <a:ln>
                  <a:noFill/>
                </a:ln>
                <a:solidFill>
                  <a:srgbClr val="2D0048"/>
                </a:solidFill>
                <a:effectLst/>
                <a:uLnTx/>
                <a:uFillTx/>
                <a:latin typeface="Graphik Black" panose="020B0503030202060203" pitchFamily="34" charset="77"/>
                <a:ea typeface="+mn-ea"/>
                <a:cs typeface="+mn-cs"/>
              </a:rPr>
              <a:t>DenseNet</a:t>
            </a:r>
          </a:p>
        </p:txBody>
      </p:sp>
      <p:sp>
        <p:nvSpPr>
          <p:cNvPr id="33" name="Title 3">
            <a:extLst>
              <a:ext uri="{FF2B5EF4-FFF2-40B4-BE49-F238E27FC236}">
                <a16:creationId xmlns:a16="http://schemas.microsoft.com/office/drawing/2014/main" id="{AFF2ACE8-6809-42A2-B98A-7C83398E0537}"/>
              </a:ext>
            </a:extLst>
          </p:cNvPr>
          <p:cNvSpPr txBox="1">
            <a:spLocks/>
          </p:cNvSpPr>
          <p:nvPr/>
        </p:nvSpPr>
        <p:spPr>
          <a:xfrm>
            <a:off x="437535" y="777937"/>
            <a:ext cx="11430000" cy="876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solidFill>
                  <a:srgbClr val="7500C0"/>
                </a:solidFill>
                <a:latin typeface="Graphik Black"/>
              </a:rPr>
              <a:t>We create both binary (for pneumonia classification) and multi-label models</a:t>
            </a:r>
            <a:endParaRPr lang="en-US" sz="1800" i="1" dirty="0"/>
          </a:p>
        </p:txBody>
      </p:sp>
      <p:sp>
        <p:nvSpPr>
          <p:cNvPr id="34" name="Rectangle 33">
            <a:extLst>
              <a:ext uri="{FF2B5EF4-FFF2-40B4-BE49-F238E27FC236}">
                <a16:creationId xmlns:a16="http://schemas.microsoft.com/office/drawing/2014/main" id="{81922219-AFD0-4335-8FAC-A2C0EEC0AE4D}"/>
              </a:ext>
            </a:extLst>
          </p:cNvPr>
          <p:cNvSpPr/>
          <p:nvPr/>
        </p:nvSpPr>
        <p:spPr>
          <a:xfrm>
            <a:off x="3354160" y="2403317"/>
            <a:ext cx="2800380" cy="1446550"/>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400" dirty="0">
                <a:solidFill>
                  <a:prstClr val="black"/>
                </a:solidFill>
                <a:latin typeface="Graphik"/>
              </a:rPr>
              <a:t>Extends simple CNN model</a:t>
            </a:r>
          </a:p>
          <a:p>
            <a:pPr marL="171450" indent="-171450">
              <a:spcAft>
                <a:spcPts val="600"/>
              </a:spcAft>
              <a:buFont typeface="Arial" panose="020B0604020202020204" pitchFamily="34" charset="0"/>
              <a:buChar char="•"/>
            </a:pPr>
            <a:r>
              <a:rPr lang="en-US" sz="1400" dirty="0">
                <a:solidFill>
                  <a:prstClr val="black"/>
                </a:solidFill>
                <a:latin typeface="Graphik"/>
              </a:rPr>
              <a:t>Takes frontal and later images as 2-channel input</a:t>
            </a:r>
          </a:p>
          <a:p>
            <a:pPr marL="171450" indent="-171450">
              <a:spcAft>
                <a:spcPts val="600"/>
              </a:spcAft>
              <a:buFont typeface="Arial" panose="020B0604020202020204" pitchFamily="34" charset="0"/>
              <a:buChar char="•"/>
            </a:pPr>
            <a:r>
              <a:rPr lang="en-US" sz="1400" dirty="0">
                <a:solidFill>
                  <a:prstClr val="black"/>
                </a:solidFill>
                <a:latin typeface="Graphik"/>
              </a:rPr>
              <a:t>Normalized EHR data concatenated after third convolution layer (before passing to classifier)</a:t>
            </a:r>
          </a:p>
        </p:txBody>
      </p:sp>
      <p:sp>
        <p:nvSpPr>
          <p:cNvPr id="36" name="Rectangle 35">
            <a:extLst>
              <a:ext uri="{FF2B5EF4-FFF2-40B4-BE49-F238E27FC236}">
                <a16:creationId xmlns:a16="http://schemas.microsoft.com/office/drawing/2014/main" id="{5AC2BFD2-2ACD-41C9-8003-A443E1A11D44}"/>
              </a:ext>
            </a:extLst>
          </p:cNvPr>
          <p:cNvSpPr/>
          <p:nvPr/>
        </p:nvSpPr>
        <p:spPr>
          <a:xfrm>
            <a:off x="9235671" y="2369986"/>
            <a:ext cx="2800380" cy="1738938"/>
          </a:xfrm>
          <a:prstGeom prst="rect">
            <a:avLst/>
          </a:prstGeom>
        </p:spPr>
        <p:txBody>
          <a:bodyPr wrap="square" lIns="0" tIns="0" rIns="0" bIns="0">
            <a:spAutoFit/>
          </a:bodyPr>
          <a:lstStyle/>
          <a:p>
            <a:pPr marL="285750" indent="-285750">
              <a:spcAft>
                <a:spcPts val="600"/>
              </a:spcAft>
              <a:buFont typeface="Arial" panose="020B0604020202020204" pitchFamily="34" charset="0"/>
              <a:buChar char="•"/>
            </a:pPr>
            <a:r>
              <a:rPr lang="en-US" sz="1400" dirty="0">
                <a:solidFill>
                  <a:prstClr val="black"/>
                </a:solidFill>
                <a:latin typeface="Graphik"/>
              </a:rPr>
              <a:t>Transition Layers and </a:t>
            </a:r>
            <a:r>
              <a:rPr lang="en-US" sz="1400" dirty="0" err="1">
                <a:solidFill>
                  <a:prstClr val="black"/>
                </a:solidFill>
                <a:latin typeface="Graphik"/>
              </a:rPr>
              <a:t>Denseblocks</a:t>
            </a:r>
            <a:endParaRPr lang="en-US" sz="1400" dirty="0">
              <a:solidFill>
                <a:prstClr val="black"/>
              </a:solidFill>
              <a:latin typeface="Graphik"/>
            </a:endParaRPr>
          </a:p>
          <a:p>
            <a:pPr marL="285750" indent="-285750">
              <a:spcAft>
                <a:spcPts val="600"/>
              </a:spcAft>
              <a:buFont typeface="Arial" panose="020B0604020202020204" pitchFamily="34" charset="0"/>
              <a:buChar char="•"/>
            </a:pPr>
            <a:r>
              <a:rPr lang="en-US" sz="1400" dirty="0">
                <a:solidFill>
                  <a:prstClr val="black"/>
                </a:solidFill>
                <a:latin typeface="Graphik"/>
              </a:rPr>
              <a:t>Each layer connected to every other layer</a:t>
            </a:r>
          </a:p>
          <a:p>
            <a:pPr marL="285750" indent="-285750">
              <a:spcAft>
                <a:spcPts val="600"/>
              </a:spcAft>
              <a:buFont typeface="Arial" panose="020B0604020202020204" pitchFamily="34" charset="0"/>
              <a:buChar char="•"/>
            </a:pPr>
            <a:r>
              <a:rPr lang="en-US" sz="1400" dirty="0">
                <a:solidFill>
                  <a:prstClr val="black"/>
                </a:solidFill>
                <a:latin typeface="Graphik"/>
              </a:rPr>
              <a:t>All preceding layers are used as inputs</a:t>
            </a:r>
          </a:p>
          <a:p>
            <a:pPr marL="285750" indent="-285750">
              <a:spcAft>
                <a:spcPts val="600"/>
              </a:spcAft>
              <a:buFont typeface="Arial" panose="020B0604020202020204" pitchFamily="34" charset="0"/>
              <a:buChar char="•"/>
            </a:pPr>
            <a:r>
              <a:rPr lang="en-US" sz="1400" dirty="0">
                <a:solidFill>
                  <a:prstClr val="black"/>
                </a:solidFill>
                <a:latin typeface="Graphik"/>
              </a:rPr>
              <a:t>121 layer architecture with preceding layer connection</a:t>
            </a:r>
          </a:p>
        </p:txBody>
      </p:sp>
      <p:pic>
        <p:nvPicPr>
          <p:cNvPr id="4098" name="Picture 2" descr="DenseNet">
            <a:extLst>
              <a:ext uri="{FF2B5EF4-FFF2-40B4-BE49-F238E27FC236}">
                <a16:creationId xmlns:a16="http://schemas.microsoft.com/office/drawing/2014/main" id="{4DC2E87E-BF2C-4D2A-8F07-88BF31EE8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671" y="4137694"/>
            <a:ext cx="2495550" cy="1721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The architecture of the ResNet18 convolutional neural ...">
            <a:extLst>
              <a:ext uri="{FF2B5EF4-FFF2-40B4-BE49-F238E27FC236}">
                <a16:creationId xmlns:a16="http://schemas.microsoft.com/office/drawing/2014/main" id="{1C274A2C-DACD-48C9-A175-902EC06F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670" y="4998366"/>
            <a:ext cx="3617919" cy="155357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7A4857B3-5EFA-4D81-B5E3-B52A81526A0F}"/>
              </a:ext>
            </a:extLst>
          </p:cNvPr>
          <p:cNvSpPr/>
          <p:nvPr/>
        </p:nvSpPr>
        <p:spPr>
          <a:xfrm>
            <a:off x="6411686" y="2371139"/>
            <a:ext cx="2800380" cy="1231106"/>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400" dirty="0">
                <a:solidFill>
                  <a:prstClr val="black"/>
                </a:solidFill>
                <a:latin typeface="Graphik"/>
              </a:rPr>
              <a:t>Skip connection skips training and connects directly to output</a:t>
            </a:r>
          </a:p>
          <a:p>
            <a:pPr marL="171450" indent="-171450">
              <a:spcAft>
                <a:spcPts val="600"/>
              </a:spcAft>
              <a:buFont typeface="Arial" panose="020B0604020202020204" pitchFamily="34" charset="0"/>
              <a:buChar char="•"/>
            </a:pPr>
            <a:r>
              <a:rPr lang="en-US" sz="1400" dirty="0">
                <a:solidFill>
                  <a:prstClr val="black"/>
                </a:solidFill>
                <a:latin typeface="Graphik"/>
              </a:rPr>
              <a:t>Network fits the residual mapping</a:t>
            </a:r>
          </a:p>
          <a:p>
            <a:pPr marL="171450" indent="-171450">
              <a:spcAft>
                <a:spcPts val="600"/>
              </a:spcAft>
              <a:buFont typeface="Arial" panose="020B0604020202020204" pitchFamily="34" charset="0"/>
              <a:buChar char="•"/>
            </a:pPr>
            <a:r>
              <a:rPr lang="en-US" sz="1400" dirty="0">
                <a:solidFill>
                  <a:prstClr val="black"/>
                </a:solidFill>
                <a:latin typeface="Graphik"/>
              </a:rPr>
              <a:t>18 layer plain network architecture with skip connections added</a:t>
            </a:r>
          </a:p>
        </p:txBody>
      </p:sp>
      <p:pic>
        <p:nvPicPr>
          <p:cNvPr id="4104" name="Picture 8">
            <a:extLst>
              <a:ext uri="{FF2B5EF4-FFF2-40B4-BE49-F238E27FC236}">
                <a16:creationId xmlns:a16="http://schemas.microsoft.com/office/drawing/2014/main" id="{F4518B0F-39D3-410E-BF2E-D138DE6C5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530" y="3619793"/>
            <a:ext cx="2849706" cy="130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2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205D-BA55-4FFB-8D30-B0D907864B9A}"/>
              </a:ext>
            </a:extLst>
          </p:cNvPr>
          <p:cNvSpPr>
            <a:spLocks noGrp="1"/>
          </p:cNvSpPr>
          <p:nvPr>
            <p:ph type="title"/>
          </p:nvPr>
        </p:nvSpPr>
        <p:spPr/>
        <p:txBody>
          <a:bodyPr/>
          <a:lstStyle/>
          <a:p>
            <a:r>
              <a:rPr lang="en-US" dirty="0">
                <a:solidFill>
                  <a:srgbClr val="7500C0"/>
                </a:solidFill>
                <a:latin typeface="Graphik Black"/>
              </a:rPr>
              <a:t>Binary Results</a:t>
            </a:r>
            <a:endParaRPr lang="en-US" dirty="0"/>
          </a:p>
        </p:txBody>
      </p:sp>
      <p:sp>
        <p:nvSpPr>
          <p:cNvPr id="3" name="Date Placeholder 2">
            <a:extLst>
              <a:ext uri="{FF2B5EF4-FFF2-40B4-BE49-F238E27FC236}">
                <a16:creationId xmlns:a16="http://schemas.microsoft.com/office/drawing/2014/main" id="{5FA8DABA-3D20-43CA-BBB9-14E0277EC56B}"/>
              </a:ext>
            </a:extLst>
          </p:cNvPr>
          <p:cNvSpPr>
            <a:spLocks noGrp="1"/>
          </p:cNvSpPr>
          <p:nvPr>
            <p:ph type="dt" sz="half" idx="10"/>
          </p:nvPr>
        </p:nvSpPr>
        <p:spPr/>
        <p:txBody>
          <a:bodyPr/>
          <a:lstStyle/>
          <a:p>
            <a:r>
              <a:rPr lang="en-US" dirty="0"/>
              <a:t> </a:t>
            </a:r>
          </a:p>
        </p:txBody>
      </p:sp>
      <p:sp>
        <p:nvSpPr>
          <p:cNvPr id="5" name="Slide Number Placeholder 4">
            <a:extLst>
              <a:ext uri="{FF2B5EF4-FFF2-40B4-BE49-F238E27FC236}">
                <a16:creationId xmlns:a16="http://schemas.microsoft.com/office/drawing/2014/main" id="{0B149F91-9A00-4177-AD28-901012FB5DA5}"/>
              </a:ext>
            </a:extLst>
          </p:cNvPr>
          <p:cNvSpPr>
            <a:spLocks noGrp="1"/>
          </p:cNvSpPr>
          <p:nvPr>
            <p:ph type="sldNum" sz="quarter" idx="12"/>
          </p:nvPr>
        </p:nvSpPr>
        <p:spPr/>
        <p:txBody>
          <a:bodyPr/>
          <a:lstStyle/>
          <a:p>
            <a:fld id="{8B131E76-01F6-E740-942F-36B273A7A389}" type="slidenum">
              <a:rPr lang="en-US" smtClean="0"/>
              <a:t>7</a:t>
            </a:fld>
            <a:endParaRPr lang="en-US"/>
          </a:p>
        </p:txBody>
      </p:sp>
      <p:sp>
        <p:nvSpPr>
          <p:cNvPr id="6" name="Rectangle 5">
            <a:extLst>
              <a:ext uri="{FF2B5EF4-FFF2-40B4-BE49-F238E27FC236}">
                <a16:creationId xmlns:a16="http://schemas.microsoft.com/office/drawing/2014/main" id="{1CB92EAF-85AD-477B-AD64-6E1F2DCBD4F3}"/>
              </a:ext>
            </a:extLst>
          </p:cNvPr>
          <p:cNvSpPr/>
          <p:nvPr/>
        </p:nvSpPr>
        <p:spPr>
          <a:xfrm>
            <a:off x="6317994" y="1117600"/>
            <a:ext cx="5802086" cy="5740400"/>
          </a:xfrm>
          <a:prstGeom prst="rect">
            <a:avLst/>
          </a:prstGeom>
          <a:solidFill>
            <a:srgbClr val="2D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130C1A9-5AE0-4A66-B086-32127F1D61DF}"/>
              </a:ext>
            </a:extLst>
          </p:cNvPr>
          <p:cNvSpPr txBox="1"/>
          <p:nvPr/>
        </p:nvSpPr>
        <p:spPr>
          <a:xfrm>
            <a:off x="6483626" y="1872906"/>
            <a:ext cx="53273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raphik Semibold" panose="020B0703030202060203" pitchFamily="34" charset="0"/>
                <a:ea typeface="+mn-ea"/>
                <a:cs typeface="+mn-cs"/>
              </a:rPr>
              <a:t>Key highlights</a:t>
            </a:r>
          </a:p>
        </p:txBody>
      </p:sp>
      <p:sp>
        <p:nvSpPr>
          <p:cNvPr id="9" name="Rectangle 8">
            <a:extLst>
              <a:ext uri="{FF2B5EF4-FFF2-40B4-BE49-F238E27FC236}">
                <a16:creationId xmlns:a16="http://schemas.microsoft.com/office/drawing/2014/main" id="{587162FD-DCC6-4C3A-B718-CB8E8A5A2524}"/>
              </a:ext>
            </a:extLst>
          </p:cNvPr>
          <p:cNvSpPr/>
          <p:nvPr/>
        </p:nvSpPr>
        <p:spPr>
          <a:xfrm>
            <a:off x="6317994" y="2521074"/>
            <a:ext cx="5802085" cy="42165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rPr>
              <a:t>Extended CNN performed </a:t>
            </a:r>
            <a:r>
              <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rPr>
              <a:t>poorly, though similarly to the Simple CNN on AUC</a:t>
            </a:r>
            <a:endPar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rPr>
              <a:t>Simple CNN did not approach state of the art, but returned reasonable results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err="1">
                <a:solidFill>
                  <a:prstClr val="white"/>
                </a:solidFill>
                <a:latin typeface="Graphik" panose="020B0503030202060203" pitchFamily="34" charset="0"/>
                <a:ea typeface="Times New Roman" panose="02020603050405020304" pitchFamily="18" charset="0"/>
                <a:cs typeface="Times New Roman" panose="02020603050405020304" pitchFamily="18" charset="0"/>
              </a:rPr>
              <a:t>DenseNet</a:t>
            </a:r>
            <a:r>
              <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rPr>
              <a:t> results were comparable with other researchers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err="1">
                <a:solidFill>
                  <a:prstClr val="white"/>
                </a:solidFill>
                <a:latin typeface="Graphik" panose="020B0503030202060203" pitchFamily="34" charset="0"/>
                <a:ea typeface="Times New Roman" panose="02020603050405020304" pitchFamily="18" charset="0"/>
                <a:cs typeface="Times New Roman" panose="02020603050405020304" pitchFamily="18" charset="0"/>
              </a:rPr>
              <a:t>ResNet</a:t>
            </a:r>
            <a:r>
              <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rPr>
              <a:t> results were impressive, and were further validated against additional data</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22DB62C9-5B5A-43E8-A402-029985DFC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91" y="2521074"/>
            <a:ext cx="5534025" cy="181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5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205D-BA55-4FFB-8D30-B0D907864B9A}"/>
              </a:ext>
            </a:extLst>
          </p:cNvPr>
          <p:cNvSpPr>
            <a:spLocks noGrp="1"/>
          </p:cNvSpPr>
          <p:nvPr>
            <p:ph type="title"/>
          </p:nvPr>
        </p:nvSpPr>
        <p:spPr/>
        <p:txBody>
          <a:bodyPr/>
          <a:lstStyle/>
          <a:p>
            <a:r>
              <a:rPr lang="en-US" dirty="0">
                <a:solidFill>
                  <a:srgbClr val="7500C0"/>
                </a:solidFill>
                <a:latin typeface="Graphik Black"/>
              </a:rPr>
              <a:t>Multi-label Results</a:t>
            </a:r>
            <a:endParaRPr lang="en-US" dirty="0"/>
          </a:p>
        </p:txBody>
      </p:sp>
      <p:sp>
        <p:nvSpPr>
          <p:cNvPr id="3" name="Date Placeholder 2">
            <a:extLst>
              <a:ext uri="{FF2B5EF4-FFF2-40B4-BE49-F238E27FC236}">
                <a16:creationId xmlns:a16="http://schemas.microsoft.com/office/drawing/2014/main" id="{5FA8DABA-3D20-43CA-BBB9-14E0277EC56B}"/>
              </a:ext>
            </a:extLst>
          </p:cNvPr>
          <p:cNvSpPr>
            <a:spLocks noGrp="1"/>
          </p:cNvSpPr>
          <p:nvPr>
            <p:ph type="dt" sz="half" idx="10"/>
          </p:nvPr>
        </p:nvSpPr>
        <p:spPr/>
        <p:txBody>
          <a:bodyPr/>
          <a:lstStyle/>
          <a:p>
            <a:r>
              <a:rPr lang="en-US" dirty="0"/>
              <a:t> </a:t>
            </a:r>
          </a:p>
        </p:txBody>
      </p:sp>
      <p:sp>
        <p:nvSpPr>
          <p:cNvPr id="5" name="Slide Number Placeholder 4">
            <a:extLst>
              <a:ext uri="{FF2B5EF4-FFF2-40B4-BE49-F238E27FC236}">
                <a16:creationId xmlns:a16="http://schemas.microsoft.com/office/drawing/2014/main" id="{0B149F91-9A00-4177-AD28-901012FB5DA5}"/>
              </a:ext>
            </a:extLst>
          </p:cNvPr>
          <p:cNvSpPr>
            <a:spLocks noGrp="1"/>
          </p:cNvSpPr>
          <p:nvPr>
            <p:ph type="sldNum" sz="quarter" idx="12"/>
          </p:nvPr>
        </p:nvSpPr>
        <p:spPr/>
        <p:txBody>
          <a:bodyPr/>
          <a:lstStyle/>
          <a:p>
            <a:fld id="{8B131E76-01F6-E740-942F-36B273A7A389}" type="slidenum">
              <a:rPr lang="en-US" smtClean="0"/>
              <a:t>8</a:t>
            </a:fld>
            <a:endParaRPr lang="en-US"/>
          </a:p>
        </p:txBody>
      </p:sp>
      <p:pic>
        <p:nvPicPr>
          <p:cNvPr id="6146" name="Picture 2">
            <a:extLst>
              <a:ext uri="{FF2B5EF4-FFF2-40B4-BE49-F238E27FC236}">
                <a16:creationId xmlns:a16="http://schemas.microsoft.com/office/drawing/2014/main" id="{56FFB6C2-FFE6-49A6-810F-0EBFBE414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46" y="1538261"/>
            <a:ext cx="10403707" cy="459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0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205D-BA55-4FFB-8D30-B0D907864B9A}"/>
              </a:ext>
            </a:extLst>
          </p:cNvPr>
          <p:cNvSpPr>
            <a:spLocks noGrp="1"/>
          </p:cNvSpPr>
          <p:nvPr>
            <p:ph type="title"/>
          </p:nvPr>
        </p:nvSpPr>
        <p:spPr/>
        <p:txBody>
          <a:bodyPr/>
          <a:lstStyle/>
          <a:p>
            <a:r>
              <a:rPr lang="en-US" dirty="0">
                <a:solidFill>
                  <a:srgbClr val="7500C0"/>
                </a:solidFill>
                <a:latin typeface="Graphik Black"/>
              </a:rPr>
              <a:t>Multi-label Results</a:t>
            </a:r>
            <a:endParaRPr lang="en-US" dirty="0"/>
          </a:p>
        </p:txBody>
      </p:sp>
      <p:sp>
        <p:nvSpPr>
          <p:cNvPr id="3" name="Date Placeholder 2">
            <a:extLst>
              <a:ext uri="{FF2B5EF4-FFF2-40B4-BE49-F238E27FC236}">
                <a16:creationId xmlns:a16="http://schemas.microsoft.com/office/drawing/2014/main" id="{5FA8DABA-3D20-43CA-BBB9-14E0277EC56B}"/>
              </a:ext>
            </a:extLst>
          </p:cNvPr>
          <p:cNvSpPr>
            <a:spLocks noGrp="1"/>
          </p:cNvSpPr>
          <p:nvPr>
            <p:ph type="dt" sz="half" idx="10"/>
          </p:nvPr>
        </p:nvSpPr>
        <p:spPr/>
        <p:txBody>
          <a:bodyPr/>
          <a:lstStyle/>
          <a:p>
            <a:r>
              <a:rPr lang="en-US" dirty="0"/>
              <a:t> </a:t>
            </a:r>
          </a:p>
        </p:txBody>
      </p:sp>
      <p:sp>
        <p:nvSpPr>
          <p:cNvPr id="5" name="Slide Number Placeholder 4">
            <a:extLst>
              <a:ext uri="{FF2B5EF4-FFF2-40B4-BE49-F238E27FC236}">
                <a16:creationId xmlns:a16="http://schemas.microsoft.com/office/drawing/2014/main" id="{0B149F91-9A00-4177-AD28-901012FB5DA5}"/>
              </a:ext>
            </a:extLst>
          </p:cNvPr>
          <p:cNvSpPr>
            <a:spLocks noGrp="1"/>
          </p:cNvSpPr>
          <p:nvPr>
            <p:ph type="sldNum" sz="quarter" idx="12"/>
          </p:nvPr>
        </p:nvSpPr>
        <p:spPr/>
        <p:txBody>
          <a:bodyPr/>
          <a:lstStyle/>
          <a:p>
            <a:fld id="{8B131E76-01F6-E740-942F-36B273A7A389}" type="slidenum">
              <a:rPr lang="en-US" smtClean="0"/>
              <a:t>9</a:t>
            </a:fld>
            <a:endParaRPr lang="en-US"/>
          </a:p>
        </p:txBody>
      </p:sp>
      <p:sp>
        <p:nvSpPr>
          <p:cNvPr id="6" name="Rectangle 5">
            <a:extLst>
              <a:ext uri="{FF2B5EF4-FFF2-40B4-BE49-F238E27FC236}">
                <a16:creationId xmlns:a16="http://schemas.microsoft.com/office/drawing/2014/main" id="{1CB92EAF-85AD-477B-AD64-6E1F2DCBD4F3}"/>
              </a:ext>
            </a:extLst>
          </p:cNvPr>
          <p:cNvSpPr/>
          <p:nvPr/>
        </p:nvSpPr>
        <p:spPr>
          <a:xfrm>
            <a:off x="6317994" y="1117600"/>
            <a:ext cx="5802086" cy="5740400"/>
          </a:xfrm>
          <a:prstGeom prst="rect">
            <a:avLst/>
          </a:prstGeom>
          <a:solidFill>
            <a:srgbClr val="2D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130C1A9-5AE0-4A66-B086-32127F1D61DF}"/>
              </a:ext>
            </a:extLst>
          </p:cNvPr>
          <p:cNvSpPr txBox="1"/>
          <p:nvPr/>
        </p:nvSpPr>
        <p:spPr>
          <a:xfrm>
            <a:off x="6483626" y="1872906"/>
            <a:ext cx="53273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raphik Semibold" panose="020B0703030202060203" pitchFamily="34" charset="0"/>
                <a:ea typeface="+mn-ea"/>
                <a:cs typeface="+mn-cs"/>
              </a:rPr>
              <a:t>Key highlights</a:t>
            </a:r>
          </a:p>
        </p:txBody>
      </p:sp>
      <p:sp>
        <p:nvSpPr>
          <p:cNvPr id="9" name="Rectangle 8">
            <a:extLst>
              <a:ext uri="{FF2B5EF4-FFF2-40B4-BE49-F238E27FC236}">
                <a16:creationId xmlns:a16="http://schemas.microsoft.com/office/drawing/2014/main" id="{587162FD-DCC6-4C3A-B718-CB8E8A5A2524}"/>
              </a:ext>
            </a:extLst>
          </p:cNvPr>
          <p:cNvSpPr/>
          <p:nvPr/>
        </p:nvSpPr>
        <p:spPr>
          <a:xfrm>
            <a:off x="6316568" y="2590800"/>
            <a:ext cx="5875431"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rPr>
              <a:t>F1 score of 0 was common, indicating the models did not assign the label to any test data</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err="1">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rPr>
              <a:t>ResNet</a:t>
            </a:r>
            <a:r>
              <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rPr>
              <a:t> model has highest performance on most metrics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solidFill>
                  <a:prstClr val="white"/>
                </a:solidFill>
                <a:latin typeface="Graphik" panose="020B0503030202060203" pitchFamily="34" charset="0"/>
                <a:ea typeface="Times New Roman" panose="02020603050405020304" pitchFamily="18" charset="0"/>
                <a:cs typeface="Times New Roman" panose="02020603050405020304" pitchFamily="18" charset="0"/>
              </a:rPr>
              <a:t>Extended CNN led to a performance improvement in limited cases, but overall did not result in an increase in metrics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Graphik" panose="020B0503030202060203" pitchFamily="34" charset="0"/>
              <a:ea typeface="Times New Roman" panose="02020603050405020304" pitchFamily="18" charset="0"/>
              <a:cs typeface="Times New Roman" panose="02020603050405020304" pitchFamily="18" charset="0"/>
            </a:endParaRPr>
          </a:p>
        </p:txBody>
      </p:sp>
      <p:pic>
        <p:nvPicPr>
          <p:cNvPr id="13" name="image3.png">
            <a:extLst>
              <a:ext uri="{FF2B5EF4-FFF2-40B4-BE49-F238E27FC236}">
                <a16:creationId xmlns:a16="http://schemas.microsoft.com/office/drawing/2014/main" id="{6B0EAC80-413F-47F9-9D48-0B4B412AA3B5}"/>
              </a:ext>
            </a:extLst>
          </p:cNvPr>
          <p:cNvPicPr/>
          <p:nvPr/>
        </p:nvPicPr>
        <p:blipFill>
          <a:blip r:embed="rId2"/>
          <a:srcRect/>
          <a:stretch>
            <a:fillRect/>
          </a:stretch>
        </p:blipFill>
        <p:spPr>
          <a:xfrm>
            <a:off x="685798" y="3987800"/>
            <a:ext cx="5183950" cy="2652486"/>
          </a:xfrm>
          <a:prstGeom prst="rect">
            <a:avLst/>
          </a:prstGeom>
          <a:ln/>
        </p:spPr>
      </p:pic>
      <p:pic>
        <p:nvPicPr>
          <p:cNvPr id="4" name="Picture 3">
            <a:extLst>
              <a:ext uri="{FF2B5EF4-FFF2-40B4-BE49-F238E27FC236}">
                <a16:creationId xmlns:a16="http://schemas.microsoft.com/office/drawing/2014/main" id="{D6DA6321-D592-4A7F-BAF0-4BDD19ECA0C2}"/>
              </a:ext>
            </a:extLst>
          </p:cNvPr>
          <p:cNvPicPr>
            <a:picLocks noChangeAspect="1"/>
          </p:cNvPicPr>
          <p:nvPr/>
        </p:nvPicPr>
        <p:blipFill>
          <a:blip r:embed="rId3"/>
          <a:stretch>
            <a:fillRect/>
          </a:stretch>
        </p:blipFill>
        <p:spPr>
          <a:xfrm>
            <a:off x="690390" y="1117600"/>
            <a:ext cx="5180784" cy="2663290"/>
          </a:xfrm>
          <a:prstGeom prst="rect">
            <a:avLst/>
          </a:prstGeom>
        </p:spPr>
      </p:pic>
    </p:spTree>
    <p:extLst>
      <p:ext uri="{BB962C8B-B14F-4D97-AF65-F5344CB8AC3E}">
        <p14:creationId xmlns:p14="http://schemas.microsoft.com/office/powerpoint/2010/main" val="3495275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BOX" val="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P7piGROQlWJxddlNbFK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ew2npHlOBmdRa9Hrl8E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t Layouts">
  <a:themeElements>
    <a:clrScheme name="strategy">
      <a:dk1>
        <a:srgbClr val="000000"/>
      </a:dk1>
      <a:lt1>
        <a:srgbClr val="FFFFFF"/>
      </a:lt1>
      <a:dk2>
        <a:srgbClr val="919191"/>
      </a:dk2>
      <a:lt2>
        <a:srgbClr val="6C6C6C"/>
      </a:lt2>
      <a:accent1>
        <a:srgbClr val="FF9128"/>
      </a:accent1>
      <a:accent2>
        <a:srgbClr val="BD001D"/>
      </a:accent2>
      <a:accent3>
        <a:srgbClr val="FF3C0F"/>
      </a:accent3>
      <a:accent4>
        <a:srgbClr val="920026"/>
      </a:accent4>
      <a:accent5>
        <a:srgbClr val="FF0000"/>
      </a:accent5>
      <a:accent6>
        <a:srgbClr val="710012"/>
      </a:accent6>
      <a:hlink>
        <a:srgbClr val="7C7C7C"/>
      </a:hlink>
      <a:folHlink>
        <a:srgbClr val="A9A9A9"/>
      </a:folHlink>
    </a:clrScheme>
    <a:fontScheme name="Custom 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blank" id="{BEC82816-B987-4E99-BB91-E4405A5865F1}" vid="{6CA3573B-313F-405D-88AC-F46E35D23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0CFE21F313A641BE495E37C57ABE7B" ma:contentTypeVersion="13" ma:contentTypeDescription="Create a new document." ma:contentTypeScope="" ma:versionID="4d595bf398135a4e0d26f84ac6437530">
  <xsd:schema xmlns:xsd="http://www.w3.org/2001/XMLSchema" xmlns:xs="http://www.w3.org/2001/XMLSchema" xmlns:p="http://schemas.microsoft.com/office/2006/metadata/properties" xmlns:ns3="9cafaa97-e6bc-4736-b692-ade8377a5f67" xmlns:ns4="2d6233a0-0f82-4d2b-a760-a6789e19a29d" targetNamespace="http://schemas.microsoft.com/office/2006/metadata/properties" ma:root="true" ma:fieldsID="3fb0ca83fd8799f477a9a896c54b53bc" ns3:_="" ns4:_="">
    <xsd:import namespace="9cafaa97-e6bc-4736-b692-ade8377a5f67"/>
    <xsd:import namespace="2d6233a0-0f82-4d2b-a760-a6789e19a2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faa97-e6bc-4736-b692-ade8377a5f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6233a0-0f82-4d2b-a760-a6789e19a29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80BA5-0742-455D-94B2-B67A7944BFF9}">
  <ds:schemaRefs>
    <ds:schemaRef ds:uri="http://purl.org/dc/elements/1.1/"/>
    <ds:schemaRef ds:uri="http://schemas.openxmlformats.org/package/2006/metadata/core-properties"/>
    <ds:schemaRef ds:uri="http://www.w3.org/XML/1998/namespace"/>
    <ds:schemaRef ds:uri="9cafaa97-e6bc-4736-b692-ade8377a5f67"/>
    <ds:schemaRef ds:uri="http://purl.org/dc/terms/"/>
    <ds:schemaRef ds:uri="http://schemas.microsoft.com/office/infopath/2007/PartnerControls"/>
    <ds:schemaRef ds:uri="http://schemas.microsoft.com/office/2006/documentManagement/types"/>
    <ds:schemaRef ds:uri="2d6233a0-0f82-4d2b-a760-a6789e19a29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116EF66-D03C-464D-969F-2AB89B162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faa97-e6bc-4736-b692-ade8377a5f67"/>
    <ds:schemaRef ds:uri="2d6233a0-0f82-4d2b-a760-a6789e19a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8B87D-248D-4ECD-8A35-C3E4D84BD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2085</TotalTime>
  <Words>1666</Words>
  <Application>Microsoft Office PowerPoint</Application>
  <PresentationFormat>Widescreen</PresentationFormat>
  <Paragraphs>196</Paragraphs>
  <Slides>10</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2" baseType="lpstr">
      <vt:lpstr>Arial</vt:lpstr>
      <vt:lpstr>Arial Black</vt:lpstr>
      <vt:lpstr>ArialMT</vt:lpstr>
      <vt:lpstr>Calibri</vt:lpstr>
      <vt:lpstr>Calibri Light</vt:lpstr>
      <vt:lpstr>Graphik</vt:lpstr>
      <vt:lpstr>Graphik Black</vt:lpstr>
      <vt:lpstr>Graphik Semibold</vt:lpstr>
      <vt:lpstr>Times New Roman</vt:lpstr>
      <vt:lpstr>TimesNewRomanPSMT</vt:lpstr>
      <vt:lpstr>1_Content Layouts</vt:lpstr>
      <vt:lpstr>think-cell Slide</vt:lpstr>
      <vt:lpstr>ChesT X-ray disease diagnosis </vt:lpstr>
      <vt:lpstr>PowerPoint Presentation</vt:lpstr>
      <vt:lpstr>Background – drive towards value</vt:lpstr>
      <vt:lpstr>Our approach </vt:lpstr>
      <vt:lpstr>Understanding &amp; Processing Data</vt:lpstr>
      <vt:lpstr>Models</vt:lpstr>
      <vt:lpstr>Binary Results</vt:lpstr>
      <vt:lpstr>Multi-label Results</vt:lpstr>
      <vt:lpstr>Multi-label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Cross-DTE New Marketer Charter</dc:title>
  <dc:creator>Bau, Cynthia</dc:creator>
  <cp:lastModifiedBy>Pierson</cp:lastModifiedBy>
  <cp:revision>43</cp:revision>
  <dcterms:created xsi:type="dcterms:W3CDTF">2020-04-01T12:21:42Z</dcterms:created>
  <dcterms:modified xsi:type="dcterms:W3CDTF">2021-05-02T22:40:34Z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0x010100E00CFE21F313A641BE495E37C57ABE7B</vt:lpwstr>
  </property>
</Properties>
</file>